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6"/>
  </p:notesMasterIdLst>
  <p:handoutMasterIdLst>
    <p:handoutMasterId r:id="rId47"/>
  </p:handoutMasterIdLst>
  <p:sldIdLst>
    <p:sldId id="715" r:id="rId2"/>
    <p:sldId id="1229" r:id="rId3"/>
    <p:sldId id="1235" r:id="rId4"/>
    <p:sldId id="1236" r:id="rId5"/>
    <p:sldId id="642" r:id="rId6"/>
    <p:sldId id="1223" r:id="rId7"/>
    <p:sldId id="1336" r:id="rId8"/>
    <p:sldId id="1337" r:id="rId9"/>
    <p:sldId id="566" r:id="rId10"/>
    <p:sldId id="567" r:id="rId11"/>
    <p:sldId id="568" r:id="rId12"/>
    <p:sldId id="599" r:id="rId13"/>
    <p:sldId id="600" r:id="rId14"/>
    <p:sldId id="1338" r:id="rId15"/>
    <p:sldId id="584" r:id="rId16"/>
    <p:sldId id="585" r:id="rId17"/>
    <p:sldId id="586" r:id="rId18"/>
    <p:sldId id="589" r:id="rId19"/>
    <p:sldId id="601" r:id="rId20"/>
    <p:sldId id="592" r:id="rId21"/>
    <p:sldId id="593" r:id="rId22"/>
    <p:sldId id="602" r:id="rId23"/>
    <p:sldId id="603" r:id="rId24"/>
    <p:sldId id="1339" r:id="rId25"/>
    <p:sldId id="556" r:id="rId26"/>
    <p:sldId id="581" r:id="rId27"/>
    <p:sldId id="559" r:id="rId28"/>
    <p:sldId id="560" r:id="rId29"/>
    <p:sldId id="557" r:id="rId30"/>
    <p:sldId id="558" r:id="rId31"/>
    <p:sldId id="569" r:id="rId32"/>
    <p:sldId id="1335" r:id="rId33"/>
    <p:sldId id="562" r:id="rId34"/>
    <p:sldId id="561" r:id="rId35"/>
    <p:sldId id="563" r:id="rId36"/>
    <p:sldId id="564" r:id="rId37"/>
    <p:sldId id="1342" r:id="rId38"/>
    <p:sldId id="578" r:id="rId39"/>
    <p:sldId id="574" r:id="rId40"/>
    <p:sldId id="575" r:id="rId41"/>
    <p:sldId id="573" r:id="rId42"/>
    <p:sldId id="576" r:id="rId43"/>
    <p:sldId id="598" r:id="rId44"/>
    <p:sldId id="1172" r:id="rId45"/>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62"/>
    <p:restoredTop sz="81497" autoAdjust="0"/>
  </p:normalViewPr>
  <p:slideViewPr>
    <p:cSldViewPr snapToGrid="0">
      <p:cViewPr varScale="1">
        <p:scale>
          <a:sx n="95" d="100"/>
          <a:sy n="95" d="100"/>
        </p:scale>
        <p:origin x="192" y="2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99628"/>
            <a:ext cx="10363200" cy="762944"/>
          </a:xfrm>
        </p:spPr>
        <p:txBody>
          <a:bodyPr/>
          <a:lstStyle/>
          <a:p>
            <a:r>
              <a:rPr lang="en-US"/>
              <a:t>Click to edit Master title style</a:t>
            </a:r>
          </a:p>
        </p:txBody>
      </p:sp>
      <p:sp>
        <p:nvSpPr>
          <p:cNvPr id="3" name="Text Placeholder 2"/>
          <p:cNvSpPr>
            <a:spLocks noGrp="1"/>
          </p:cNvSpPr>
          <p:nvPr>
            <p:ph type="body" sz="half" idx="1"/>
          </p:nvPr>
        </p:nvSpPr>
        <p:spPr>
          <a:xfrm>
            <a:off x="914400" y="1981201"/>
            <a:ext cx="5080000" cy="3148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1"/>
            <a:ext cx="5080000" cy="3148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CCA2C796-1AFD-48BE-9FD7-B757F3709C47}" type="slidenum">
              <a:rPr lang="en-US"/>
              <a:pPr>
                <a:defRPr/>
              </a:pPr>
              <a:t>‹#›</a:t>
            </a:fld>
            <a:endParaRPr lang="en-US"/>
          </a:p>
        </p:txBody>
      </p:sp>
    </p:spTree>
    <p:extLst>
      <p:ext uri="{BB962C8B-B14F-4D97-AF65-F5344CB8AC3E}">
        <p14:creationId xmlns:p14="http://schemas.microsoft.com/office/powerpoint/2010/main" val="422038243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4"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8" r:id="rId12"/>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42FF7D-B6D1-2540-8368-86BE4EC7F1D7}"/>
              </a:ext>
            </a:extLst>
          </p:cNvPr>
          <p:cNvPicPr>
            <a:picLocks noChangeAspect="1"/>
          </p:cNvPicPr>
          <p:nvPr/>
        </p:nvPicPr>
        <p:blipFill rotWithShape="1">
          <a:blip r:embed="rId3"/>
          <a:srcRect t="4265" b="32159"/>
          <a:stretch/>
        </p:blipFill>
        <p:spPr>
          <a:xfrm>
            <a:off x="0" y="0"/>
            <a:ext cx="12192000" cy="3103808"/>
          </a:xfrm>
          <a:prstGeom prst="rect">
            <a:avLst/>
          </a:prstGeom>
        </p:spPr>
      </p:pic>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Advanced Packages</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cs typeface="+mn-cs"/>
            </a:endParaRPr>
          </a:p>
          <a:p>
            <a:pPr>
              <a:defRPr/>
            </a:pPr>
            <a:endParaRPr lang="en-US" sz="1800" dirty="0">
              <a:cs typeface="+mn-cs"/>
            </a:endParaRPr>
          </a:p>
          <a:p>
            <a:pPr>
              <a:defRPr/>
            </a:pPr>
            <a:r>
              <a:rPr lang="en-US" sz="1800" dirty="0">
                <a:cs typeface="+mn-cs"/>
              </a:rPr>
              <a:t>University of Neuchâtel, Switzerland</a:t>
            </a:r>
          </a:p>
          <a:p>
            <a:pPr>
              <a:defRPr/>
            </a:pPr>
            <a:r>
              <a:rPr lang="en-US" sz="1800" dirty="0">
                <a:cs typeface="+mn-cs"/>
              </a:rPr>
              <a:t>Centre for Hydrogeology and </a:t>
            </a:r>
            <a:r>
              <a:rPr lang="en-US" sz="1800" dirty="0" err="1">
                <a:cs typeface="+mn-cs"/>
              </a:rPr>
              <a:t>Geothermics</a:t>
            </a:r>
            <a:endParaRPr lang="en-US" sz="1800" dirty="0">
              <a:cs typeface="+mn-cs"/>
            </a:endParaRPr>
          </a:p>
          <a:p>
            <a:pPr>
              <a:defRPr/>
            </a:pPr>
            <a:r>
              <a:rPr lang="en-US" sz="1800" dirty="0">
                <a:cs typeface="+mn-cs"/>
              </a:rPr>
              <a:t>December 16-20, 2019</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4"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MAW6 Package Input</a:t>
            </a:r>
          </a:p>
        </p:txBody>
      </p:sp>
      <p:sp>
        <p:nvSpPr>
          <p:cNvPr id="5" name="Text Box 2"/>
          <p:cNvSpPr txBox="1">
            <a:spLocks noChangeArrowheads="1"/>
          </p:cNvSpPr>
          <p:nvPr/>
        </p:nvSpPr>
        <p:spPr bwMode="auto">
          <a:xfrm>
            <a:off x="609601" y="1173535"/>
            <a:ext cx="8382000" cy="5078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dirty="0">
                <a:solidFill>
                  <a:srgbClr val="FFFF00"/>
                </a:solidFill>
                <a:latin typeface="Courier New" charset="0"/>
              </a:rPr>
              <a:t>BEGIN OPTIONS</a:t>
            </a:r>
          </a:p>
          <a:p>
            <a:pPr eaLnBrk="1" hangingPunct="1">
              <a:defRPr/>
            </a:pPr>
            <a:r>
              <a:rPr lang="en-US" sz="1200" dirty="0">
                <a:solidFill>
                  <a:srgbClr val="FFFF00"/>
                </a:solidFill>
                <a:latin typeface="Courier New" charset="0"/>
              </a:rPr>
              <a:t>  PRINT_INPUT</a:t>
            </a:r>
          </a:p>
          <a:p>
            <a:pPr eaLnBrk="1" hangingPunct="1">
              <a:defRPr/>
            </a:pPr>
            <a:r>
              <a:rPr lang="en-US" sz="1200" dirty="0">
                <a:solidFill>
                  <a:srgbClr val="FFFF00"/>
                </a:solidFill>
                <a:latin typeface="Courier New" charset="0"/>
              </a:rPr>
              <a:t>  PRINT_FLOWS</a:t>
            </a:r>
          </a:p>
          <a:p>
            <a:pPr eaLnBrk="1" hangingPunct="1">
              <a:defRPr/>
            </a:pPr>
            <a:r>
              <a:rPr lang="en-US" sz="1200" dirty="0">
                <a:solidFill>
                  <a:srgbClr val="FFFF00"/>
                </a:solidFill>
                <a:latin typeface="Courier New" charset="0"/>
              </a:rPr>
              <a:t>  BOUNDNAMES</a:t>
            </a:r>
          </a:p>
          <a:p>
            <a:pPr eaLnBrk="1" hangingPunct="1">
              <a:defRPr/>
            </a:pPr>
            <a:r>
              <a:rPr lang="en-US" sz="1200" dirty="0">
                <a:solidFill>
                  <a:srgbClr val="FFFF00"/>
                </a:solidFill>
                <a:latin typeface="Courier New" charset="0"/>
              </a:rPr>
              <a:t>  TS6 FILEIN </a:t>
            </a:r>
            <a:r>
              <a:rPr lang="en-US" sz="1200" dirty="0" err="1">
                <a:solidFill>
                  <a:srgbClr val="FFFF00"/>
                </a:solidFill>
                <a:latin typeface="Courier New" charset="0"/>
              </a:rPr>
              <a:t>maw_rates.ts</a:t>
            </a: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  OBS6 FILEIN  </a:t>
            </a:r>
            <a:r>
              <a:rPr lang="en-US" sz="1200" dirty="0" err="1">
                <a:solidFill>
                  <a:srgbClr val="FFFF00"/>
                </a:solidFill>
                <a:latin typeface="Courier New" charset="0"/>
              </a:rPr>
              <a:t>maw.obs</a:t>
            </a: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  NO_WELL_STORAGE</a:t>
            </a:r>
          </a:p>
          <a:p>
            <a:pPr eaLnBrk="1" hangingPunct="1">
              <a:defRPr/>
            </a:pPr>
            <a:r>
              <a:rPr lang="en-US" sz="1200" dirty="0">
                <a:solidFill>
                  <a:srgbClr val="FFFF00"/>
                </a:solidFill>
                <a:latin typeface="Courier New" charset="0"/>
              </a:rPr>
              <a:t>end options</a:t>
            </a: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BEGIN DIMENSIONS</a:t>
            </a:r>
          </a:p>
          <a:p>
            <a:pPr eaLnBrk="1" hangingPunct="1">
              <a:defRPr/>
            </a:pPr>
            <a:r>
              <a:rPr lang="en-US" sz="1200" dirty="0">
                <a:solidFill>
                  <a:srgbClr val="FFFF00"/>
                </a:solidFill>
                <a:latin typeface="Courier New" charset="0"/>
              </a:rPr>
              <a:t>  NMAWWELLS 1</a:t>
            </a:r>
          </a:p>
          <a:p>
            <a:pPr eaLnBrk="1" hangingPunct="1">
              <a:defRPr/>
            </a:pPr>
            <a:r>
              <a:rPr lang="en-US" sz="1200" dirty="0">
                <a:solidFill>
                  <a:srgbClr val="FFFF00"/>
                </a:solidFill>
                <a:latin typeface="Courier New" charset="0"/>
              </a:rPr>
              <a:t>END DIMENSIONS</a:t>
            </a: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BEGIN PACKAGEDATA</a:t>
            </a:r>
          </a:p>
          <a:p>
            <a:pPr eaLnBrk="1" hangingPunct="1">
              <a:defRPr/>
            </a:pPr>
            <a:r>
              <a:rPr lang="en-US" sz="1200" dirty="0">
                <a:solidFill>
                  <a:srgbClr val="FFFF00"/>
                </a:solidFill>
                <a:latin typeface="Courier New" charset="0"/>
              </a:rPr>
              <a:t># NO RADIUS BOTTOM STRT     CONDEQN NGWNODES AUX1 AUX2 NAME          </a:t>
            </a:r>
          </a:p>
          <a:p>
            <a:pPr eaLnBrk="1" hangingPunct="1">
              <a:defRPr/>
            </a:pPr>
            <a:r>
              <a:rPr lang="en-US" sz="1200" dirty="0">
                <a:solidFill>
                  <a:srgbClr val="FFFF00"/>
                </a:solidFill>
                <a:latin typeface="Courier New" charset="0"/>
              </a:rPr>
              <a:t>   1   0.15 -514.9 9.14    SPECIFIED       2  100  1.0 NTWELL       </a:t>
            </a:r>
          </a:p>
          <a:p>
            <a:pPr eaLnBrk="1" hangingPunct="1">
              <a:defRPr/>
            </a:pPr>
            <a:r>
              <a:rPr lang="en-US" sz="1200" dirty="0">
                <a:solidFill>
                  <a:srgbClr val="FFFF00"/>
                </a:solidFill>
                <a:latin typeface="Courier New" charset="0"/>
              </a:rPr>
              <a:t>END PACKAGEDATA</a:t>
            </a: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BEGIN CONNECTIONDATA</a:t>
            </a:r>
          </a:p>
          <a:p>
            <a:pPr eaLnBrk="1" hangingPunct="1">
              <a:defRPr/>
            </a:pPr>
            <a:r>
              <a:rPr lang="en-US" sz="1200" dirty="0">
                <a:solidFill>
                  <a:srgbClr val="FFFF00"/>
                </a:solidFill>
                <a:latin typeface="Courier New" charset="0"/>
              </a:rPr>
              <a:t>#   CONN L  R  C  STOP   SBOT      K  RSKIN</a:t>
            </a:r>
          </a:p>
          <a:p>
            <a:pPr eaLnBrk="1" hangingPunct="1">
              <a:defRPr/>
            </a:pPr>
            <a:r>
              <a:rPr lang="en-US" sz="1200" dirty="0">
                <a:solidFill>
                  <a:srgbClr val="FFFF00"/>
                </a:solidFill>
                <a:latin typeface="Courier New" charset="0"/>
              </a:rPr>
              <a:t>  1    1 1 51 51   -50 -514.9 111.53      0</a:t>
            </a:r>
          </a:p>
          <a:p>
            <a:pPr eaLnBrk="1" hangingPunct="1">
              <a:defRPr/>
            </a:pPr>
            <a:r>
              <a:rPr lang="en-US" sz="1200" dirty="0">
                <a:solidFill>
                  <a:srgbClr val="FFFF00"/>
                </a:solidFill>
                <a:latin typeface="Courier New" charset="0"/>
              </a:rPr>
              <a:t>  1    2 2 51 51   -50 -514.9 446.62      0</a:t>
            </a:r>
          </a:p>
          <a:p>
            <a:pPr eaLnBrk="1" hangingPunct="1">
              <a:defRPr/>
            </a:pPr>
            <a:r>
              <a:rPr lang="en-US" sz="1200" dirty="0">
                <a:solidFill>
                  <a:srgbClr val="FFFF00"/>
                </a:solidFill>
                <a:latin typeface="Courier New" charset="0"/>
              </a:rPr>
              <a:t>END CONNECTIONDATA</a:t>
            </a: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BEGIN PERIOD 1</a:t>
            </a:r>
          </a:p>
          <a:p>
            <a:pPr eaLnBrk="1" hangingPunct="1">
              <a:defRPr/>
            </a:pPr>
            <a:r>
              <a:rPr lang="en-US" sz="1200" dirty="0">
                <a:solidFill>
                  <a:srgbClr val="FFFF00"/>
                </a:solidFill>
                <a:latin typeface="Courier New" charset="0"/>
              </a:rPr>
              <a:t>  1 RATE MAWQ1</a:t>
            </a:r>
          </a:p>
          <a:p>
            <a:pPr eaLnBrk="1" hangingPunct="1">
              <a:defRPr/>
            </a:pPr>
            <a:r>
              <a:rPr lang="en-US" sz="1200" dirty="0">
                <a:solidFill>
                  <a:srgbClr val="FFFF00"/>
                </a:solidFill>
                <a:latin typeface="Courier New" charset="0"/>
              </a:rPr>
              <a:t>END PERIOD</a:t>
            </a:r>
          </a:p>
        </p:txBody>
      </p:sp>
    </p:spTree>
    <p:extLst>
      <p:ext uri="{BB962C8B-B14F-4D97-AF65-F5344CB8AC3E}">
        <p14:creationId xmlns:p14="http://schemas.microsoft.com/office/powerpoint/2010/main" val="563568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MAW6 Package</a:t>
            </a:r>
          </a:p>
        </p:txBody>
      </p:sp>
      <p:pic>
        <p:nvPicPr>
          <p:cNvPr id="23554" name="Picture 8" descr="ReillyFlowAl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4143475"/>
            <a:ext cx="251460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5" name="Picture 3" descr="Reillyetal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47875"/>
            <a:ext cx="3311525" cy="5430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6" name="Picture 6" descr="ReillyetalProble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37325" y="1247875"/>
            <a:ext cx="3749675"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7" name="Picture 7" descr="ReillyAltConnectivity.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001" y="4143475"/>
            <a:ext cx="1943100" cy="133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04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Advanced (MAW6) Package Output</a:t>
            </a:r>
          </a:p>
        </p:txBody>
      </p:sp>
      <p:sp>
        <p:nvSpPr>
          <p:cNvPr id="5" name="Text Box 2"/>
          <p:cNvSpPr txBox="1">
            <a:spLocks noChangeArrowheads="1"/>
          </p:cNvSpPr>
          <p:nvPr/>
        </p:nvSpPr>
        <p:spPr bwMode="auto">
          <a:xfrm>
            <a:off x="609601" y="1266506"/>
            <a:ext cx="8382000" cy="47089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200" dirty="0">
                <a:solidFill>
                  <a:srgbClr val="FFFF00"/>
                </a:solidFill>
                <a:latin typeface="Courier New"/>
                <a:cs typeface="Courier New"/>
              </a:rPr>
              <a:t> MAW-NT_WELL BUDGET FOR ENTIRE MODEL AT END OF TIME STEP   50, STRESS PERIOD   3</a:t>
            </a:r>
          </a:p>
          <a:p>
            <a:pPr eaLnBrk="1" hangingPunct="1">
              <a:defRPr/>
            </a:pPr>
            <a:r>
              <a:rPr lang="mr-IN" sz="1200" dirty="0">
                <a:solidFill>
                  <a:srgbClr val="FFFF00"/>
                </a:solidFill>
                <a:latin typeface="Courier New"/>
                <a:cs typeface="Courier New"/>
              </a:rPr>
              <a:t>  ------------------------------------------------------------------------------</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CUMULATIVE MAW-NT_WELL      L**3       RATES FOR THIS TIME STEP      L**3/T</a:t>
            </a:r>
          </a:p>
          <a:p>
            <a:pPr eaLnBrk="1" hangingPunct="1">
              <a:defRPr/>
            </a:pPr>
            <a:r>
              <a:rPr lang="mr-IN" sz="1200" dirty="0">
                <a:solidFill>
                  <a:srgbClr val="FFFF00"/>
                </a:solidFill>
                <a:latin typeface="Courier New"/>
                <a:cs typeface="Courier New"/>
              </a:rPr>
              <a:t>     ------------------                 ------------------------</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IN:                                      IN:</a:t>
            </a:r>
          </a:p>
          <a:p>
            <a:pPr eaLnBrk="1" hangingPunct="1">
              <a:defRPr/>
            </a:pPr>
            <a:r>
              <a:rPr lang="mr-IN" sz="1200" dirty="0">
                <a:solidFill>
                  <a:srgbClr val="FFFF00"/>
                </a:solidFill>
                <a:latin typeface="Courier New"/>
                <a:cs typeface="Courier New"/>
              </a:rPr>
              <a:t>           ---                                      ---</a:t>
            </a:r>
          </a:p>
          <a:p>
            <a:pPr eaLnBrk="1" hangingPunct="1">
              <a:defRPr/>
            </a:pPr>
            <a:r>
              <a:rPr lang="mr-IN" sz="1200" dirty="0">
                <a:solidFill>
                  <a:srgbClr val="FFFF00"/>
                </a:solidFill>
                <a:latin typeface="Courier New"/>
                <a:cs typeface="Courier New"/>
              </a:rPr>
              <a:t>                 GWF =       32931.1497                   GWF =        2767.0000</a:t>
            </a:r>
          </a:p>
          <a:p>
            <a:pPr eaLnBrk="1" hangingPunct="1">
              <a:defRPr/>
            </a:pPr>
            <a:r>
              <a:rPr lang="mr-IN" sz="1200" dirty="0">
                <a:solidFill>
                  <a:srgbClr val="FFFF00"/>
                </a:solidFill>
                <a:latin typeface="Courier New"/>
                <a:cs typeface="Courier New"/>
              </a:rPr>
              <a:t>                RATE =           0.0000                  RATE =           0.0000</a:t>
            </a:r>
          </a:p>
          <a:p>
            <a:pPr eaLnBrk="1" hangingPunct="1">
              <a:defRPr/>
            </a:pPr>
            <a:r>
              <a:rPr lang="mr-IN" sz="1200" dirty="0">
                <a:solidFill>
                  <a:srgbClr val="FFFF00"/>
                </a:solidFill>
                <a:latin typeface="Courier New"/>
                <a:cs typeface="Courier New"/>
              </a:rPr>
              <a:t>            CONSTANT =           0.0000              CONSTANT =           0.0000</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TOTAL IN =       32931.1497              TOTAL IN =        2767.0000</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OUT:                                     OUT:</a:t>
            </a:r>
          </a:p>
          <a:p>
            <a:pPr eaLnBrk="1" hangingPunct="1">
              <a:defRPr/>
            </a:pPr>
            <a:r>
              <a:rPr lang="mr-IN" sz="1200" dirty="0">
                <a:solidFill>
                  <a:srgbClr val="FFFF00"/>
                </a:solidFill>
                <a:latin typeface="Courier New"/>
                <a:cs typeface="Courier New"/>
              </a:rPr>
              <a:t>          ----                                     ----</a:t>
            </a:r>
          </a:p>
          <a:p>
            <a:pPr eaLnBrk="1" hangingPunct="1">
              <a:defRPr/>
            </a:pPr>
            <a:r>
              <a:rPr lang="mr-IN" sz="1200" dirty="0">
                <a:solidFill>
                  <a:srgbClr val="FFFF00"/>
                </a:solidFill>
                <a:latin typeface="Courier New"/>
                <a:cs typeface="Courier New"/>
              </a:rPr>
              <a:t>                 GWF =        1170.8715                   GWF =           0.0000</a:t>
            </a:r>
          </a:p>
          <a:p>
            <a:pPr eaLnBrk="1" hangingPunct="1">
              <a:defRPr/>
            </a:pPr>
            <a:r>
              <a:rPr lang="mr-IN" sz="1200" dirty="0">
                <a:solidFill>
                  <a:srgbClr val="FFFF00"/>
                </a:solidFill>
                <a:latin typeface="Courier New"/>
                <a:cs typeface="Courier New"/>
              </a:rPr>
              <a:t>                RATE =       31760.2781                  RATE =        2767.0000</a:t>
            </a:r>
          </a:p>
          <a:p>
            <a:pPr eaLnBrk="1" hangingPunct="1">
              <a:defRPr/>
            </a:pPr>
            <a:r>
              <a:rPr lang="mr-IN" sz="1200" dirty="0">
                <a:solidFill>
                  <a:srgbClr val="FFFF00"/>
                </a:solidFill>
                <a:latin typeface="Courier New"/>
                <a:cs typeface="Courier New"/>
              </a:rPr>
              <a:t>            CONSTANT =           0.0000              CONSTANT =           0.0000</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TOTAL OUT =       32931.1497             TOTAL OUT =        2767.0000</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IN - OUT =       3.8031E-07              IN - OUT =       4.3552E-08</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PERCENT DISCREPANCY =           0.00     PERCENT DISCREPANCY =           0.00</a:t>
            </a:r>
            <a:endParaRPr lang="en-US" sz="1200" dirty="0">
              <a:solidFill>
                <a:srgbClr val="FFFF00"/>
              </a:solidFill>
              <a:latin typeface="Courier New"/>
              <a:cs typeface="Courier New"/>
            </a:endParaRPr>
          </a:p>
        </p:txBody>
      </p:sp>
    </p:spTree>
    <p:extLst>
      <p:ext uri="{BB962C8B-B14F-4D97-AF65-F5344CB8AC3E}">
        <p14:creationId xmlns:p14="http://schemas.microsoft.com/office/powerpoint/2010/main" val="3457761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Advanced (MAW6) Package Output</a:t>
            </a:r>
          </a:p>
        </p:txBody>
      </p:sp>
      <p:sp>
        <p:nvSpPr>
          <p:cNvPr id="5" name="Text Box 2"/>
          <p:cNvSpPr txBox="1">
            <a:spLocks noChangeArrowheads="1"/>
          </p:cNvSpPr>
          <p:nvPr/>
        </p:nvSpPr>
        <p:spPr bwMode="auto">
          <a:xfrm>
            <a:off x="609601" y="2020922"/>
            <a:ext cx="8382000" cy="27853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200" dirty="0">
                <a:solidFill>
                  <a:srgbClr val="FFFF00"/>
                </a:solidFill>
                <a:latin typeface="Courier New"/>
                <a:cs typeface="Courier New"/>
              </a:rPr>
              <a:t> MULTI-AQUIFER WELL (MAW-NT_WELL) HEAD   PERIOD      3   STEP       50</a:t>
            </a:r>
          </a:p>
          <a:p>
            <a:pPr eaLnBrk="1" hangingPunct="1">
              <a:defRPr/>
            </a:pPr>
            <a:r>
              <a:rPr lang="en-US" sz="1200" dirty="0">
                <a:solidFill>
                  <a:srgbClr val="FFFF00"/>
                </a:solidFill>
                <a:latin typeface="Courier New"/>
                <a:cs typeface="Courier New"/>
              </a:rPr>
              <a:t> ----------------------------------</a:t>
            </a:r>
          </a:p>
          <a:p>
            <a:pPr eaLnBrk="1" hangingPunct="1">
              <a:defRPr/>
            </a:pPr>
            <a:r>
              <a:rPr lang="en-US" sz="1200" dirty="0">
                <a:solidFill>
                  <a:srgbClr val="FFFF00"/>
                </a:solidFill>
                <a:latin typeface="Courier New"/>
                <a:cs typeface="Courier New"/>
              </a:rPr>
              <a:t> WELL             WELL    WELL     </a:t>
            </a:r>
          </a:p>
          <a:p>
            <a:pPr eaLnBrk="1" hangingPunct="1">
              <a:defRPr/>
            </a:pPr>
            <a:r>
              <a:rPr lang="en-US" sz="1200" dirty="0">
                <a:solidFill>
                  <a:srgbClr val="FFFF00"/>
                </a:solidFill>
                <a:latin typeface="Courier New"/>
                <a:cs typeface="Courier New"/>
              </a:rPr>
              <a:t> NAME             NO.     HEAD     </a:t>
            </a:r>
          </a:p>
          <a:p>
            <a:pPr eaLnBrk="1" hangingPunct="1">
              <a:defRPr/>
            </a:pPr>
            <a:r>
              <a:rPr lang="en-US" sz="1200" dirty="0">
                <a:solidFill>
                  <a:srgbClr val="FFFF00"/>
                </a:solidFill>
                <a:latin typeface="Courier New"/>
                <a:cs typeface="Courier New"/>
              </a:rPr>
              <a:t> ----------------------------------</a:t>
            </a:r>
          </a:p>
          <a:p>
            <a:pPr eaLnBrk="1" hangingPunct="1">
              <a:defRPr/>
            </a:pPr>
            <a:r>
              <a:rPr lang="en-US" sz="1200" dirty="0">
                <a:solidFill>
                  <a:srgbClr val="FFFF00"/>
                </a:solidFill>
                <a:latin typeface="Courier New"/>
                <a:cs typeface="Courier New"/>
              </a:rPr>
              <a:t> NTWELL               1 0.2729     </a:t>
            </a:r>
          </a:p>
          <a:p>
            <a:pPr eaLnBrk="1" hangingPunct="1">
              <a:defRPr/>
            </a:pPr>
            <a:endParaRPr lang="en-US" sz="1200" dirty="0">
              <a:solidFill>
                <a:srgbClr val="FFFF00"/>
              </a:solidFill>
              <a:latin typeface="Courier New"/>
              <a:cs typeface="Courier New"/>
            </a:endParaRPr>
          </a:p>
          <a:p>
            <a:pPr eaLnBrk="1" hangingPunct="1">
              <a:defRPr/>
            </a:pPr>
            <a:endParaRPr lang="en-US" sz="1200" dirty="0">
              <a:solidFill>
                <a:srgbClr val="FFFF00"/>
              </a:solidFill>
              <a:latin typeface="Courier New"/>
              <a:cs typeface="Courier New"/>
            </a:endParaRPr>
          </a:p>
          <a:p>
            <a:pPr eaLnBrk="1" hangingPunct="1">
              <a:defRPr/>
            </a:pPr>
            <a:endParaRPr lang="en-US" sz="1200" dirty="0">
              <a:solidFill>
                <a:srgbClr val="FFFF00"/>
              </a:solidFill>
              <a:latin typeface="Courier New"/>
              <a:cs typeface="Courier New"/>
            </a:endParaRPr>
          </a:p>
          <a:p>
            <a:pPr eaLnBrk="1" hangingPunct="1">
              <a:defRPr/>
            </a:pPr>
            <a:r>
              <a:rPr lang="en-US" sz="1200" dirty="0">
                <a:solidFill>
                  <a:srgbClr val="FFFF00"/>
                </a:solidFill>
                <a:latin typeface="Courier New"/>
                <a:cs typeface="Courier New"/>
              </a:rPr>
              <a:t> MULTI-AQUIFER WELL (MAW-NT_WELL) FLOWS   PERIOD      3   STEP       50</a:t>
            </a:r>
          </a:p>
          <a:p>
            <a:pPr eaLnBrk="1" hangingPunct="1">
              <a:defRPr/>
            </a:pPr>
            <a:r>
              <a:rPr lang="en-US" sz="1100" dirty="0">
                <a:solidFill>
                  <a:srgbClr val="FFFF00"/>
                </a:solidFill>
                <a:latin typeface="Courier New"/>
                <a:cs typeface="Courier New"/>
              </a:rPr>
              <a:t> ------------------------------------------------------------------------------------------</a:t>
            </a:r>
          </a:p>
          <a:p>
            <a:pPr eaLnBrk="1" hangingPunct="1">
              <a:defRPr/>
            </a:pPr>
            <a:r>
              <a:rPr lang="en-US" sz="1100" dirty="0">
                <a:solidFill>
                  <a:srgbClr val="FFFF00"/>
                </a:solidFill>
                <a:latin typeface="Courier New"/>
                <a:cs typeface="Courier New"/>
              </a:rPr>
              <a:t> WELL             WELL     GWF        GWF       WELL     CONSTANT     WELL       PERCENT   </a:t>
            </a:r>
          </a:p>
          <a:p>
            <a:pPr eaLnBrk="1" hangingPunct="1">
              <a:defRPr/>
            </a:pPr>
            <a:r>
              <a:rPr lang="en-US" sz="1100" dirty="0">
                <a:solidFill>
                  <a:srgbClr val="FFFF00"/>
                </a:solidFill>
                <a:latin typeface="Courier New"/>
                <a:cs typeface="Courier New"/>
              </a:rPr>
              <a:t> NAME             NO.      IN         OUT       RATE       FLOW     IN - OUT   DIFFERENCE  </a:t>
            </a:r>
          </a:p>
          <a:p>
            <a:pPr eaLnBrk="1" hangingPunct="1">
              <a:defRPr/>
            </a:pPr>
            <a:r>
              <a:rPr lang="en-US" sz="1100" dirty="0">
                <a:solidFill>
                  <a:srgbClr val="FFFF00"/>
                </a:solidFill>
                <a:latin typeface="Courier New"/>
                <a:cs typeface="Courier New"/>
              </a:rPr>
              <a:t> ------------------------------------------------------------------------------------------</a:t>
            </a:r>
          </a:p>
          <a:p>
            <a:pPr eaLnBrk="1" hangingPunct="1">
              <a:defRPr/>
            </a:pPr>
            <a:r>
              <a:rPr lang="en-US" sz="1100" dirty="0">
                <a:solidFill>
                  <a:srgbClr val="FFFF00"/>
                </a:solidFill>
                <a:latin typeface="Courier New"/>
                <a:cs typeface="Courier New"/>
              </a:rPr>
              <a:t> NTWELL               1  2767.      0.000     -2767.      0.000     0.4355E-07  0.1574E-08 </a:t>
            </a:r>
          </a:p>
        </p:txBody>
      </p:sp>
    </p:spTree>
    <p:extLst>
      <p:ext uri="{BB962C8B-B14F-4D97-AF65-F5344CB8AC3E}">
        <p14:creationId xmlns:p14="http://schemas.microsoft.com/office/powerpoint/2010/main" val="1353660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03A6-6735-1F41-9BDE-B7A9E6581366}"/>
              </a:ext>
            </a:extLst>
          </p:cNvPr>
          <p:cNvSpPr>
            <a:spLocks noGrp="1"/>
          </p:cNvSpPr>
          <p:nvPr>
            <p:ph type="title"/>
          </p:nvPr>
        </p:nvSpPr>
        <p:spPr/>
        <p:txBody>
          <a:bodyPr/>
          <a:lstStyle/>
          <a:p>
            <a:r>
              <a:rPr lang="en-US" dirty="0"/>
              <a:t>Unsaturated Zone Flow Package</a:t>
            </a:r>
          </a:p>
        </p:txBody>
      </p:sp>
      <p:sp>
        <p:nvSpPr>
          <p:cNvPr id="3" name="Text Placeholder 2">
            <a:extLst>
              <a:ext uri="{FF2B5EF4-FFF2-40B4-BE49-F238E27FC236}">
                <a16:creationId xmlns:a16="http://schemas.microsoft.com/office/drawing/2014/main" id="{C930C3FB-E2A8-714E-B229-607841E7A4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19331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7"/>
          <p:cNvSpPr>
            <a:spLocks noGrp="1" noChangeArrowheads="1"/>
          </p:cNvSpPr>
          <p:nvPr>
            <p:ph type="body" idx="1"/>
          </p:nvPr>
        </p:nvSpPr>
        <p:spPr>
          <a:xfrm>
            <a:off x="609602" y="1409644"/>
            <a:ext cx="10968567" cy="4038712"/>
          </a:xfrm>
          <a:noFill/>
        </p:spPr>
        <p:txBody>
          <a:bodyPr/>
          <a:lstStyle/>
          <a:p>
            <a:pPr marL="0" indent="0" eaLnBrk="1" hangingPunct="1">
              <a:spcBef>
                <a:spcPts val="1600"/>
              </a:spcBef>
              <a:spcAft>
                <a:spcPts val="2400"/>
              </a:spcAft>
              <a:buNone/>
            </a:pPr>
            <a:r>
              <a:rPr lang="en-US" dirty="0"/>
              <a:t>Intended for basin scale studies</a:t>
            </a:r>
            <a:endParaRPr lang="en-US" sz="1600" dirty="0"/>
          </a:p>
          <a:p>
            <a:pPr marL="0" indent="0" eaLnBrk="1" hangingPunct="1">
              <a:spcBef>
                <a:spcPts val="1600"/>
              </a:spcBef>
              <a:buNone/>
            </a:pPr>
            <a:r>
              <a:rPr lang="en-US" dirty="0"/>
              <a:t>Simulates:</a:t>
            </a:r>
          </a:p>
          <a:p>
            <a:pPr eaLnBrk="1" hangingPunct="1">
              <a:spcBef>
                <a:spcPts val="1600"/>
              </a:spcBef>
            </a:pPr>
            <a:r>
              <a:rPr lang="en-US" dirty="0"/>
              <a:t>ET (unsaturated and saturated)</a:t>
            </a:r>
          </a:p>
          <a:p>
            <a:pPr eaLnBrk="1" hangingPunct="1">
              <a:spcBef>
                <a:spcPts val="1600"/>
              </a:spcBef>
            </a:pPr>
            <a:r>
              <a:rPr lang="en-US" dirty="0"/>
              <a:t>Spring discharge (groundwater discharge to land surface)</a:t>
            </a:r>
          </a:p>
          <a:p>
            <a:pPr eaLnBrk="1" hangingPunct="1">
              <a:spcBef>
                <a:spcPts val="1600"/>
              </a:spcBef>
            </a:pPr>
            <a:r>
              <a:rPr lang="en-US" dirty="0"/>
              <a:t>Saturation excess (rejected infiltration)</a:t>
            </a:r>
          </a:p>
        </p:txBody>
      </p:sp>
      <p:sp>
        <p:nvSpPr>
          <p:cNvPr id="3" name="Title 2">
            <a:extLst>
              <a:ext uri="{FF2B5EF4-FFF2-40B4-BE49-F238E27FC236}">
                <a16:creationId xmlns:a16="http://schemas.microsoft.com/office/drawing/2014/main" id="{A0EF1773-56FE-A74A-A8F3-8FAD8CD3CB2C}"/>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1158781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609600" y="1376468"/>
            <a:ext cx="10972800" cy="3443677"/>
          </a:xfrm>
        </p:spPr>
        <p:txBody>
          <a:bodyPr/>
          <a:lstStyle/>
          <a:p>
            <a:pPr eaLnBrk="1" hangingPunct="1">
              <a:lnSpc>
                <a:spcPct val="90000"/>
              </a:lnSpc>
            </a:pPr>
            <a:r>
              <a:rPr lang="en-US" dirty="0"/>
              <a:t>Kinematic-wave Equation for vertical unsaturated flow provides a solution for </a:t>
            </a:r>
            <a:r>
              <a:rPr lang="en-US" b="1" u="sng" dirty="0"/>
              <a:t>gravity flow with internal drainage</a:t>
            </a:r>
            <a:r>
              <a:rPr lang="en-US" b="1" dirty="0"/>
              <a:t>.</a:t>
            </a:r>
          </a:p>
          <a:p>
            <a:pPr eaLnBrk="1" hangingPunct="1">
              <a:lnSpc>
                <a:spcPct val="90000"/>
              </a:lnSpc>
            </a:pPr>
            <a:endParaRPr lang="en-US" b="1" dirty="0"/>
          </a:p>
          <a:p>
            <a:pPr eaLnBrk="1" hangingPunct="1">
              <a:lnSpc>
                <a:spcPct val="90000"/>
              </a:lnSpc>
            </a:pPr>
            <a:endParaRPr lang="en-US" b="1" dirty="0"/>
          </a:p>
          <a:p>
            <a:pPr eaLnBrk="1" hangingPunct="1">
              <a:lnSpc>
                <a:spcPct val="90000"/>
              </a:lnSpc>
            </a:pPr>
            <a:endParaRPr lang="en-US" dirty="0"/>
          </a:p>
        </p:txBody>
      </p:sp>
      <p:pic>
        <p:nvPicPr>
          <p:cNvPr id="22" name="Picture 2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149" y="3992898"/>
            <a:ext cx="5892800" cy="1054100"/>
          </a:xfrm>
          <a:prstGeom prst="rect">
            <a:avLst/>
          </a:prstGeom>
        </p:spPr>
      </p:pic>
      <p:sp>
        <p:nvSpPr>
          <p:cNvPr id="25" name="Title 24">
            <a:extLst>
              <a:ext uri="{FF2B5EF4-FFF2-40B4-BE49-F238E27FC236}">
                <a16:creationId xmlns:a16="http://schemas.microsoft.com/office/drawing/2014/main" id="{9A976616-429F-014B-8565-30D7C5464E36}"/>
              </a:ext>
            </a:extLst>
          </p:cNvPr>
          <p:cNvSpPr>
            <a:spLocks noGrp="1"/>
          </p:cNvSpPr>
          <p:nvPr>
            <p:ph type="title"/>
          </p:nvPr>
        </p:nvSpPr>
        <p:spPr/>
        <p:txBody>
          <a:bodyPr/>
          <a:lstStyle/>
          <a:p>
            <a:r>
              <a:rPr lang="en-US" dirty="0"/>
              <a:t>UZF6 Package</a:t>
            </a:r>
          </a:p>
        </p:txBody>
      </p:sp>
      <p:grpSp>
        <p:nvGrpSpPr>
          <p:cNvPr id="2" name="Group 1">
            <a:extLst>
              <a:ext uri="{FF2B5EF4-FFF2-40B4-BE49-F238E27FC236}">
                <a16:creationId xmlns:a16="http://schemas.microsoft.com/office/drawing/2014/main" id="{2989220F-9D61-9144-A397-F382A7F334D9}"/>
              </a:ext>
            </a:extLst>
          </p:cNvPr>
          <p:cNvGrpSpPr/>
          <p:nvPr/>
        </p:nvGrpSpPr>
        <p:grpSpPr>
          <a:xfrm>
            <a:off x="90152" y="2272048"/>
            <a:ext cx="4959439" cy="4495800"/>
            <a:chOff x="90152" y="2272048"/>
            <a:chExt cx="4959439" cy="4495800"/>
          </a:xfrm>
        </p:grpSpPr>
        <p:pic>
          <p:nvPicPr>
            <p:cNvPr id="28" name="Picture 27" descr="gwf-fig7-15.pdf">
              <a:extLst>
                <a:ext uri="{FF2B5EF4-FFF2-40B4-BE49-F238E27FC236}">
                  <a16:creationId xmlns:a16="http://schemas.microsoft.com/office/drawing/2014/main" id="{075FE2AA-684A-2341-99FC-532352DBA2E9}"/>
                </a:ext>
              </a:extLst>
            </p:cNvPr>
            <p:cNvPicPr>
              <a:picLocks noChangeAspect="1"/>
            </p:cNvPicPr>
            <p:nvPr/>
          </p:nvPicPr>
          <p:blipFill rotWithShape="1">
            <a:blip r:embed="rId3">
              <a:extLst>
                <a:ext uri="{28A0092B-C50C-407E-A947-70E740481C1C}">
                  <a14:useLocalDpi xmlns:a14="http://schemas.microsoft.com/office/drawing/2010/main" val="0"/>
                </a:ext>
              </a:extLst>
            </a:blip>
            <a:srcRect t="1" r="-9218" b="-2163"/>
            <a:stretch/>
          </p:blipFill>
          <p:spPr>
            <a:xfrm>
              <a:off x="90152" y="2272048"/>
              <a:ext cx="4959439" cy="4495800"/>
            </a:xfrm>
            <a:prstGeom prst="rect">
              <a:avLst/>
            </a:prstGeom>
            <a:solidFill>
              <a:schemeClr val="bg1"/>
            </a:solidFill>
          </p:spPr>
        </p:pic>
        <p:sp>
          <p:nvSpPr>
            <p:cNvPr id="24" name="Text Box 50"/>
            <p:cNvSpPr txBox="1">
              <a:spLocks noChangeArrowheads="1"/>
            </p:cNvSpPr>
            <p:nvPr/>
          </p:nvSpPr>
          <p:spPr bwMode="auto">
            <a:xfrm>
              <a:off x="3467636" y="3740239"/>
              <a:ext cx="1451038" cy="338554"/>
            </a:xfrm>
            <a:prstGeom prst="rect">
              <a:avLst/>
            </a:prstGeom>
            <a:noFill/>
            <a:ln w="9525">
              <a:noFill/>
              <a:miter lim="800000"/>
              <a:headEnd/>
              <a:tailEnd/>
            </a:ln>
          </p:spPr>
          <p:txBody>
            <a:bodyPr wrap="none">
              <a:spAutoFit/>
            </a:bodyPr>
            <a:lstStyle/>
            <a:p>
              <a:r>
                <a:rPr lang="en-US" sz="1600" dirty="0">
                  <a:latin typeface="Univers 47 Condensed Light" pitchFamily="2" charset="77"/>
                </a:rPr>
                <a:t>Internal drainage</a:t>
              </a:r>
            </a:p>
          </p:txBody>
        </p:sp>
      </p:grpSp>
    </p:spTree>
    <p:extLst>
      <p:ext uri="{BB962C8B-B14F-4D97-AF65-F5344CB8AC3E}">
        <p14:creationId xmlns:p14="http://schemas.microsoft.com/office/powerpoint/2010/main" val="2846746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 Box 4"/>
          <p:cNvSpPr txBox="1">
            <a:spLocks noChangeArrowheads="1"/>
          </p:cNvSpPr>
          <p:nvPr/>
        </p:nvSpPr>
        <p:spPr bwMode="auto">
          <a:xfrm>
            <a:off x="5784851" y="2838163"/>
            <a:ext cx="4421403" cy="584775"/>
          </a:xfrm>
          <a:prstGeom prst="rect">
            <a:avLst/>
          </a:prstGeom>
          <a:noFill/>
          <a:ln w="15875">
            <a:noFill/>
            <a:miter lim="800000"/>
            <a:headEnd/>
            <a:tailEnd/>
          </a:ln>
        </p:spPr>
        <p:txBody>
          <a:bodyPr wrap="none">
            <a:spAutoFit/>
          </a:bodyPr>
          <a:lstStyle/>
          <a:p>
            <a:r>
              <a:rPr lang="en-US" sz="3200" dirty="0">
                <a:solidFill>
                  <a:srgbClr val="FFFFFF"/>
                </a:solidFill>
              </a:rPr>
              <a:t>Brooks-Corey Equation</a:t>
            </a:r>
          </a:p>
        </p:txBody>
      </p:sp>
      <p:sp>
        <p:nvSpPr>
          <p:cNvPr id="1032" name="Text Box 15"/>
          <p:cNvSpPr txBox="1">
            <a:spLocks noChangeArrowheads="1"/>
          </p:cNvSpPr>
          <p:nvPr/>
        </p:nvSpPr>
        <p:spPr bwMode="auto">
          <a:xfrm>
            <a:off x="5784849" y="4267201"/>
            <a:ext cx="4602542" cy="584775"/>
          </a:xfrm>
          <a:prstGeom prst="rect">
            <a:avLst/>
          </a:prstGeom>
          <a:noFill/>
          <a:ln w="15875">
            <a:noFill/>
            <a:miter lim="800000"/>
            <a:headEnd/>
            <a:tailEnd/>
          </a:ln>
        </p:spPr>
        <p:txBody>
          <a:bodyPr wrap="none">
            <a:spAutoFit/>
          </a:bodyPr>
          <a:lstStyle/>
          <a:p>
            <a:r>
              <a:rPr lang="en-US" sz="3200" dirty="0">
                <a:solidFill>
                  <a:srgbClr val="FFFFFF"/>
                </a:solidFill>
              </a:rPr>
              <a:t>Required input variables</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1" y="2667001"/>
            <a:ext cx="4051300" cy="9271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01" y="4343688"/>
            <a:ext cx="2882900" cy="431800"/>
          </a:xfrm>
          <a:prstGeom prst="rect">
            <a:avLst/>
          </a:prstGeom>
        </p:spPr>
      </p:pic>
      <p:sp>
        <p:nvSpPr>
          <p:cNvPr id="4" name="Title 3">
            <a:extLst>
              <a:ext uri="{FF2B5EF4-FFF2-40B4-BE49-F238E27FC236}">
                <a16:creationId xmlns:a16="http://schemas.microsoft.com/office/drawing/2014/main" id="{EF0284C5-C12C-0246-8117-F4A74B7D8B97}"/>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1500593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ChangeArrowheads="1"/>
          </p:cNvSpPr>
          <p:nvPr/>
        </p:nvSpPr>
        <p:spPr bwMode="auto">
          <a:xfrm>
            <a:off x="2532063" y="2420939"/>
            <a:ext cx="3600451" cy="2339975"/>
          </a:xfrm>
          <a:prstGeom prst="rect">
            <a:avLst/>
          </a:prstGeom>
          <a:noFill/>
          <a:ln w="28575">
            <a:solidFill>
              <a:srgbClr val="FFFF00"/>
            </a:solidFill>
            <a:miter lim="800000"/>
            <a:headEnd/>
            <a:tailEnd/>
          </a:ln>
        </p:spPr>
        <p:txBody>
          <a:bodyPr wrap="none" anchor="ctr"/>
          <a:lstStyle/>
          <a:p>
            <a:endParaRPr lang="en-US" sz="3200">
              <a:solidFill>
                <a:srgbClr val="FFFFFF"/>
              </a:solidFill>
            </a:endParaRPr>
          </a:p>
        </p:txBody>
      </p:sp>
      <p:sp>
        <p:nvSpPr>
          <p:cNvPr id="19460" name="Text Box 7"/>
          <p:cNvSpPr txBox="1">
            <a:spLocks noChangeArrowheads="1"/>
          </p:cNvSpPr>
          <p:nvPr/>
        </p:nvSpPr>
        <p:spPr bwMode="auto">
          <a:xfrm>
            <a:off x="3200400" y="1881189"/>
            <a:ext cx="2274982" cy="461665"/>
          </a:xfrm>
          <a:prstGeom prst="rect">
            <a:avLst/>
          </a:prstGeom>
          <a:noFill/>
          <a:ln w="9525">
            <a:noFill/>
            <a:miter lim="800000"/>
            <a:headEnd/>
            <a:tailEnd/>
          </a:ln>
        </p:spPr>
        <p:txBody>
          <a:bodyPr wrap="none">
            <a:spAutoFit/>
          </a:bodyPr>
          <a:lstStyle/>
          <a:p>
            <a:r>
              <a:rPr lang="en-US" sz="2400" dirty="0">
                <a:solidFill>
                  <a:srgbClr val="FFFFFF"/>
                </a:solidFill>
              </a:rPr>
              <a:t>Head/Elevation</a:t>
            </a:r>
          </a:p>
        </p:txBody>
      </p:sp>
      <p:sp>
        <p:nvSpPr>
          <p:cNvPr id="19461" name="Text Box 8"/>
          <p:cNvSpPr txBox="1">
            <a:spLocks noChangeArrowheads="1"/>
          </p:cNvSpPr>
          <p:nvPr/>
        </p:nvSpPr>
        <p:spPr bwMode="auto">
          <a:xfrm>
            <a:off x="3551240" y="4821239"/>
            <a:ext cx="1665841" cy="400110"/>
          </a:xfrm>
          <a:prstGeom prst="rect">
            <a:avLst/>
          </a:prstGeom>
          <a:noFill/>
          <a:ln w="9525">
            <a:noFill/>
            <a:miter lim="800000"/>
            <a:headEnd/>
            <a:tailEnd/>
          </a:ln>
        </p:spPr>
        <p:txBody>
          <a:bodyPr wrap="none">
            <a:spAutoFit/>
          </a:bodyPr>
          <a:lstStyle/>
          <a:p>
            <a:r>
              <a:rPr lang="en-US" sz="2000">
                <a:solidFill>
                  <a:srgbClr val="FFFFFF"/>
                </a:solidFill>
              </a:rPr>
              <a:t>Land surface</a:t>
            </a:r>
          </a:p>
        </p:txBody>
      </p:sp>
      <p:sp>
        <p:nvSpPr>
          <p:cNvPr id="19462" name="Text Box 9"/>
          <p:cNvSpPr txBox="1">
            <a:spLocks noChangeArrowheads="1"/>
          </p:cNvSpPr>
          <p:nvPr/>
        </p:nvSpPr>
        <p:spPr bwMode="auto">
          <a:xfrm rot="-5400000">
            <a:off x="1484021" y="4180653"/>
            <a:ext cx="1340432" cy="400110"/>
          </a:xfrm>
          <a:prstGeom prst="rect">
            <a:avLst/>
          </a:prstGeom>
          <a:noFill/>
          <a:ln w="9525">
            <a:noFill/>
            <a:miter lim="800000"/>
            <a:headEnd/>
            <a:tailEnd/>
          </a:ln>
        </p:spPr>
        <p:txBody>
          <a:bodyPr wrap="none">
            <a:spAutoFit/>
          </a:bodyPr>
          <a:lstStyle/>
          <a:p>
            <a:r>
              <a:rPr lang="en-US" sz="2000">
                <a:solidFill>
                  <a:srgbClr val="FFFFFF"/>
                </a:solidFill>
              </a:rPr>
              <a:t>Discharge</a:t>
            </a:r>
          </a:p>
        </p:txBody>
      </p:sp>
      <p:sp>
        <p:nvSpPr>
          <p:cNvPr id="19463" name="Line 10"/>
          <p:cNvSpPr>
            <a:spLocks noChangeShapeType="1"/>
          </p:cNvSpPr>
          <p:nvPr/>
        </p:nvSpPr>
        <p:spPr bwMode="auto">
          <a:xfrm>
            <a:off x="4332288" y="2420939"/>
            <a:ext cx="0" cy="2484437"/>
          </a:xfrm>
          <a:prstGeom prst="line">
            <a:avLst/>
          </a:prstGeom>
          <a:noFill/>
          <a:ln w="9525">
            <a:solidFill>
              <a:srgbClr val="FFFF00"/>
            </a:solidFill>
            <a:round/>
            <a:headEnd/>
            <a:tailEnd/>
          </a:ln>
        </p:spPr>
        <p:txBody>
          <a:bodyPr wrap="none"/>
          <a:lstStyle/>
          <a:p>
            <a:endParaRPr lang="en-US" sz="3200">
              <a:solidFill>
                <a:srgbClr val="FFFFFF"/>
              </a:solidFill>
            </a:endParaRPr>
          </a:p>
        </p:txBody>
      </p:sp>
      <p:sp>
        <p:nvSpPr>
          <p:cNvPr id="19464" name="Line 11"/>
          <p:cNvSpPr>
            <a:spLocks noChangeShapeType="1"/>
          </p:cNvSpPr>
          <p:nvPr/>
        </p:nvSpPr>
        <p:spPr bwMode="auto">
          <a:xfrm>
            <a:off x="2532063" y="3603625"/>
            <a:ext cx="3600451" cy="0"/>
          </a:xfrm>
          <a:prstGeom prst="line">
            <a:avLst/>
          </a:prstGeom>
          <a:noFill/>
          <a:ln w="9525">
            <a:solidFill>
              <a:srgbClr val="FFFF00"/>
            </a:solidFill>
            <a:round/>
            <a:headEnd/>
            <a:tailEnd/>
          </a:ln>
        </p:spPr>
        <p:txBody>
          <a:bodyPr wrap="none"/>
          <a:lstStyle/>
          <a:p>
            <a:endParaRPr lang="en-US" sz="3200">
              <a:solidFill>
                <a:srgbClr val="FFFFFF"/>
              </a:solidFill>
            </a:endParaRPr>
          </a:p>
        </p:txBody>
      </p:sp>
      <p:sp>
        <p:nvSpPr>
          <p:cNvPr id="19465" name="Text Box 12"/>
          <p:cNvSpPr txBox="1">
            <a:spLocks noChangeArrowheads="1"/>
          </p:cNvSpPr>
          <p:nvPr/>
        </p:nvSpPr>
        <p:spPr bwMode="auto">
          <a:xfrm>
            <a:off x="1847850" y="3321049"/>
            <a:ext cx="684803" cy="523220"/>
          </a:xfrm>
          <a:prstGeom prst="rect">
            <a:avLst/>
          </a:prstGeom>
          <a:noFill/>
          <a:ln w="9525">
            <a:noFill/>
            <a:miter lim="800000"/>
            <a:headEnd/>
            <a:tailEnd/>
          </a:ln>
        </p:spPr>
        <p:txBody>
          <a:bodyPr wrap="none">
            <a:spAutoFit/>
          </a:bodyPr>
          <a:lstStyle/>
          <a:p>
            <a:r>
              <a:rPr lang="en-US" sz="2800" dirty="0">
                <a:solidFill>
                  <a:srgbClr val="FFFFFF"/>
                </a:solidFill>
              </a:rPr>
              <a:t>0.0</a:t>
            </a:r>
          </a:p>
        </p:txBody>
      </p:sp>
      <p:sp>
        <p:nvSpPr>
          <p:cNvPr id="19466" name="Rectangle 14"/>
          <p:cNvSpPr>
            <a:spLocks noChangeArrowheads="1"/>
          </p:cNvSpPr>
          <p:nvPr/>
        </p:nvSpPr>
        <p:spPr bwMode="auto">
          <a:xfrm rot="-5400000">
            <a:off x="1505665" y="2597916"/>
            <a:ext cx="1297150" cy="400110"/>
          </a:xfrm>
          <a:prstGeom prst="rect">
            <a:avLst/>
          </a:prstGeom>
          <a:noFill/>
          <a:ln w="9525">
            <a:noFill/>
            <a:miter lim="800000"/>
            <a:headEnd/>
            <a:tailEnd/>
          </a:ln>
        </p:spPr>
        <p:txBody>
          <a:bodyPr wrap="none">
            <a:spAutoFit/>
          </a:bodyPr>
          <a:lstStyle/>
          <a:p>
            <a:r>
              <a:rPr lang="en-US" sz="2000">
                <a:solidFill>
                  <a:srgbClr val="FFFFFF"/>
                </a:solidFill>
              </a:rPr>
              <a:t>Recharge</a:t>
            </a:r>
          </a:p>
        </p:txBody>
      </p:sp>
      <p:sp>
        <p:nvSpPr>
          <p:cNvPr id="19467" name="Line 15"/>
          <p:cNvSpPr>
            <a:spLocks noChangeShapeType="1"/>
          </p:cNvSpPr>
          <p:nvPr/>
        </p:nvSpPr>
        <p:spPr bwMode="auto">
          <a:xfrm>
            <a:off x="2532065" y="2708275"/>
            <a:ext cx="1800225" cy="0"/>
          </a:xfrm>
          <a:prstGeom prst="line">
            <a:avLst/>
          </a:prstGeom>
          <a:noFill/>
          <a:ln w="38100">
            <a:solidFill>
              <a:schemeClr val="folHlink"/>
            </a:solidFill>
            <a:round/>
            <a:headEnd/>
            <a:tailEnd/>
          </a:ln>
        </p:spPr>
        <p:txBody>
          <a:bodyPr wrap="none"/>
          <a:lstStyle/>
          <a:p>
            <a:endParaRPr lang="en-US" sz="3200">
              <a:solidFill>
                <a:srgbClr val="FFFFFF"/>
              </a:solidFill>
            </a:endParaRPr>
          </a:p>
        </p:txBody>
      </p:sp>
      <p:sp>
        <p:nvSpPr>
          <p:cNvPr id="19468" name="Line 16"/>
          <p:cNvSpPr>
            <a:spLocks noChangeShapeType="1"/>
          </p:cNvSpPr>
          <p:nvPr/>
        </p:nvSpPr>
        <p:spPr bwMode="auto">
          <a:xfrm>
            <a:off x="4332288" y="2708277"/>
            <a:ext cx="0" cy="900113"/>
          </a:xfrm>
          <a:prstGeom prst="line">
            <a:avLst/>
          </a:prstGeom>
          <a:noFill/>
          <a:ln w="38100">
            <a:solidFill>
              <a:schemeClr val="folHlink"/>
            </a:solidFill>
            <a:round/>
            <a:headEnd/>
            <a:tailEnd/>
          </a:ln>
        </p:spPr>
        <p:txBody>
          <a:bodyPr wrap="none"/>
          <a:lstStyle/>
          <a:p>
            <a:endParaRPr lang="en-US" sz="3200">
              <a:solidFill>
                <a:srgbClr val="FFFFFF"/>
              </a:solidFill>
            </a:endParaRPr>
          </a:p>
        </p:txBody>
      </p:sp>
      <p:sp>
        <p:nvSpPr>
          <p:cNvPr id="19469" name="Line 17"/>
          <p:cNvSpPr>
            <a:spLocks noChangeShapeType="1"/>
          </p:cNvSpPr>
          <p:nvPr/>
        </p:nvSpPr>
        <p:spPr bwMode="auto">
          <a:xfrm>
            <a:off x="4332288" y="3608388"/>
            <a:ext cx="1763712" cy="1152525"/>
          </a:xfrm>
          <a:prstGeom prst="line">
            <a:avLst/>
          </a:prstGeom>
          <a:noFill/>
          <a:ln w="38100">
            <a:solidFill>
              <a:schemeClr val="folHlink"/>
            </a:solidFill>
            <a:round/>
            <a:headEnd/>
            <a:tailEnd/>
          </a:ln>
        </p:spPr>
        <p:txBody>
          <a:bodyPr wrap="none"/>
          <a:lstStyle/>
          <a:p>
            <a:endParaRPr lang="en-US" sz="3200">
              <a:solidFill>
                <a:srgbClr val="FFFFFF"/>
              </a:solidFill>
            </a:endParaRPr>
          </a:p>
        </p:txBody>
      </p:sp>
      <p:sp>
        <p:nvSpPr>
          <p:cNvPr id="19470" name="Text Box 18"/>
          <p:cNvSpPr txBox="1">
            <a:spLocks noChangeArrowheads="1"/>
          </p:cNvSpPr>
          <p:nvPr/>
        </p:nvSpPr>
        <p:spPr bwMode="auto">
          <a:xfrm>
            <a:off x="4594225" y="2852740"/>
            <a:ext cx="1417376" cy="461665"/>
          </a:xfrm>
          <a:prstGeom prst="rect">
            <a:avLst/>
          </a:prstGeom>
          <a:noFill/>
          <a:ln w="9525">
            <a:noFill/>
            <a:miter lim="800000"/>
            <a:headEnd/>
            <a:tailEnd/>
          </a:ln>
        </p:spPr>
        <p:txBody>
          <a:bodyPr wrap="none">
            <a:spAutoFit/>
          </a:bodyPr>
          <a:lstStyle/>
          <a:p>
            <a:r>
              <a:rPr lang="en-US" sz="2400" dirty="0">
                <a:solidFill>
                  <a:srgbClr val="FFFFFF"/>
                </a:solidFill>
              </a:rPr>
              <a:t>Problem!</a:t>
            </a:r>
          </a:p>
        </p:txBody>
      </p:sp>
      <p:sp>
        <p:nvSpPr>
          <p:cNvPr id="19471" name="Line 19"/>
          <p:cNvSpPr>
            <a:spLocks noChangeShapeType="1"/>
          </p:cNvSpPr>
          <p:nvPr/>
        </p:nvSpPr>
        <p:spPr bwMode="auto">
          <a:xfrm flipH="1">
            <a:off x="4367214" y="3105151"/>
            <a:ext cx="252412" cy="0"/>
          </a:xfrm>
          <a:prstGeom prst="line">
            <a:avLst/>
          </a:prstGeom>
          <a:noFill/>
          <a:ln w="9525">
            <a:solidFill>
              <a:schemeClr val="bg1"/>
            </a:solidFill>
            <a:round/>
            <a:headEnd/>
            <a:tailEnd type="triangle" w="med" len="med"/>
          </a:ln>
        </p:spPr>
        <p:txBody>
          <a:bodyPr wrap="none"/>
          <a:lstStyle/>
          <a:p>
            <a:endParaRPr lang="en-US" sz="3200">
              <a:solidFill>
                <a:srgbClr val="FFFFFF"/>
              </a:solidFill>
            </a:endParaRPr>
          </a:p>
        </p:txBody>
      </p:sp>
      <p:sp>
        <p:nvSpPr>
          <p:cNvPr id="19472" name="Text Box 20"/>
          <p:cNvSpPr txBox="1">
            <a:spLocks noChangeArrowheads="1"/>
          </p:cNvSpPr>
          <p:nvPr/>
        </p:nvSpPr>
        <p:spPr bwMode="auto">
          <a:xfrm>
            <a:off x="2743201" y="5337176"/>
            <a:ext cx="3129383" cy="461665"/>
          </a:xfrm>
          <a:prstGeom prst="rect">
            <a:avLst/>
          </a:prstGeom>
          <a:noFill/>
          <a:ln w="9525">
            <a:noFill/>
            <a:miter lim="800000"/>
            <a:headEnd/>
            <a:tailEnd/>
          </a:ln>
        </p:spPr>
        <p:txBody>
          <a:bodyPr wrap="none">
            <a:spAutoFit/>
          </a:bodyPr>
          <a:lstStyle/>
          <a:p>
            <a:r>
              <a:rPr lang="en-US" sz="2400">
                <a:solidFill>
                  <a:srgbClr val="FFFFFF"/>
                </a:solidFill>
              </a:rPr>
              <a:t>No micro topography </a:t>
            </a:r>
          </a:p>
        </p:txBody>
      </p:sp>
      <p:sp>
        <p:nvSpPr>
          <p:cNvPr id="19473" name="Rectangle 21"/>
          <p:cNvSpPr>
            <a:spLocks noChangeArrowheads="1"/>
          </p:cNvSpPr>
          <p:nvPr/>
        </p:nvSpPr>
        <p:spPr bwMode="auto">
          <a:xfrm>
            <a:off x="6888163" y="2455865"/>
            <a:ext cx="3600451" cy="2339975"/>
          </a:xfrm>
          <a:prstGeom prst="rect">
            <a:avLst/>
          </a:prstGeom>
          <a:noFill/>
          <a:ln w="28575">
            <a:solidFill>
              <a:srgbClr val="FFFF00"/>
            </a:solidFill>
            <a:miter lim="800000"/>
            <a:headEnd/>
            <a:tailEnd/>
          </a:ln>
        </p:spPr>
        <p:txBody>
          <a:bodyPr wrap="none" anchor="ctr"/>
          <a:lstStyle/>
          <a:p>
            <a:endParaRPr lang="en-US" sz="3200">
              <a:solidFill>
                <a:srgbClr val="FFFFFF"/>
              </a:solidFill>
            </a:endParaRPr>
          </a:p>
        </p:txBody>
      </p:sp>
      <p:sp>
        <p:nvSpPr>
          <p:cNvPr id="19474" name="Text Box 22"/>
          <p:cNvSpPr txBox="1">
            <a:spLocks noChangeArrowheads="1"/>
          </p:cNvSpPr>
          <p:nvPr/>
        </p:nvSpPr>
        <p:spPr bwMode="auto">
          <a:xfrm>
            <a:off x="7543800" y="1916114"/>
            <a:ext cx="2274982" cy="461665"/>
          </a:xfrm>
          <a:prstGeom prst="rect">
            <a:avLst/>
          </a:prstGeom>
          <a:noFill/>
          <a:ln w="9525">
            <a:noFill/>
            <a:miter lim="800000"/>
            <a:headEnd/>
            <a:tailEnd/>
          </a:ln>
        </p:spPr>
        <p:txBody>
          <a:bodyPr wrap="none">
            <a:spAutoFit/>
          </a:bodyPr>
          <a:lstStyle/>
          <a:p>
            <a:r>
              <a:rPr lang="en-US" sz="2400" dirty="0">
                <a:solidFill>
                  <a:srgbClr val="FFFFFF"/>
                </a:solidFill>
              </a:rPr>
              <a:t>Head/Elevation</a:t>
            </a:r>
          </a:p>
        </p:txBody>
      </p:sp>
      <p:sp>
        <p:nvSpPr>
          <p:cNvPr id="19475" name="Text Box 23"/>
          <p:cNvSpPr txBox="1">
            <a:spLocks noChangeArrowheads="1"/>
          </p:cNvSpPr>
          <p:nvPr/>
        </p:nvSpPr>
        <p:spPr bwMode="auto">
          <a:xfrm>
            <a:off x="7907340" y="4856164"/>
            <a:ext cx="1665841" cy="400110"/>
          </a:xfrm>
          <a:prstGeom prst="rect">
            <a:avLst/>
          </a:prstGeom>
          <a:noFill/>
          <a:ln w="9525">
            <a:noFill/>
            <a:miter lim="800000"/>
            <a:headEnd/>
            <a:tailEnd/>
          </a:ln>
        </p:spPr>
        <p:txBody>
          <a:bodyPr wrap="none">
            <a:spAutoFit/>
          </a:bodyPr>
          <a:lstStyle/>
          <a:p>
            <a:r>
              <a:rPr lang="en-US" sz="2000">
                <a:solidFill>
                  <a:srgbClr val="FFFFFF"/>
                </a:solidFill>
              </a:rPr>
              <a:t>Land surface</a:t>
            </a:r>
          </a:p>
        </p:txBody>
      </p:sp>
      <p:sp>
        <p:nvSpPr>
          <p:cNvPr id="19476" name="Text Box 24"/>
          <p:cNvSpPr txBox="1">
            <a:spLocks noChangeArrowheads="1"/>
          </p:cNvSpPr>
          <p:nvPr/>
        </p:nvSpPr>
        <p:spPr bwMode="auto">
          <a:xfrm rot="-5400000">
            <a:off x="5840121" y="4215578"/>
            <a:ext cx="1340432" cy="400110"/>
          </a:xfrm>
          <a:prstGeom prst="rect">
            <a:avLst/>
          </a:prstGeom>
          <a:noFill/>
          <a:ln w="9525">
            <a:noFill/>
            <a:miter lim="800000"/>
            <a:headEnd/>
            <a:tailEnd/>
          </a:ln>
        </p:spPr>
        <p:txBody>
          <a:bodyPr wrap="none">
            <a:spAutoFit/>
          </a:bodyPr>
          <a:lstStyle/>
          <a:p>
            <a:r>
              <a:rPr lang="en-US" sz="2000">
                <a:solidFill>
                  <a:srgbClr val="FFFFFF"/>
                </a:solidFill>
              </a:rPr>
              <a:t>Discharge</a:t>
            </a:r>
          </a:p>
        </p:txBody>
      </p:sp>
      <p:sp>
        <p:nvSpPr>
          <p:cNvPr id="19477" name="Line 25"/>
          <p:cNvSpPr>
            <a:spLocks noChangeShapeType="1"/>
          </p:cNvSpPr>
          <p:nvPr/>
        </p:nvSpPr>
        <p:spPr bwMode="auto">
          <a:xfrm>
            <a:off x="8688388" y="2455864"/>
            <a:ext cx="0" cy="2484437"/>
          </a:xfrm>
          <a:prstGeom prst="line">
            <a:avLst/>
          </a:prstGeom>
          <a:noFill/>
          <a:ln w="9525">
            <a:solidFill>
              <a:srgbClr val="FFFF00"/>
            </a:solidFill>
            <a:round/>
            <a:headEnd/>
            <a:tailEnd/>
          </a:ln>
        </p:spPr>
        <p:txBody>
          <a:bodyPr wrap="none"/>
          <a:lstStyle/>
          <a:p>
            <a:endParaRPr lang="en-US" sz="3200">
              <a:solidFill>
                <a:srgbClr val="FFFFFF"/>
              </a:solidFill>
            </a:endParaRPr>
          </a:p>
        </p:txBody>
      </p:sp>
      <p:sp>
        <p:nvSpPr>
          <p:cNvPr id="19478" name="Line 26"/>
          <p:cNvSpPr>
            <a:spLocks noChangeShapeType="1"/>
          </p:cNvSpPr>
          <p:nvPr/>
        </p:nvSpPr>
        <p:spPr bwMode="auto">
          <a:xfrm>
            <a:off x="6888163" y="3638551"/>
            <a:ext cx="3600451" cy="0"/>
          </a:xfrm>
          <a:prstGeom prst="line">
            <a:avLst/>
          </a:prstGeom>
          <a:noFill/>
          <a:ln w="9525">
            <a:solidFill>
              <a:srgbClr val="FFFF00"/>
            </a:solidFill>
            <a:round/>
            <a:headEnd/>
            <a:tailEnd/>
          </a:ln>
        </p:spPr>
        <p:txBody>
          <a:bodyPr wrap="none"/>
          <a:lstStyle/>
          <a:p>
            <a:endParaRPr lang="en-US" sz="3200">
              <a:solidFill>
                <a:srgbClr val="FFFFFF"/>
              </a:solidFill>
            </a:endParaRPr>
          </a:p>
        </p:txBody>
      </p:sp>
      <p:sp>
        <p:nvSpPr>
          <p:cNvPr id="19479" name="Text Box 27"/>
          <p:cNvSpPr txBox="1">
            <a:spLocks noChangeArrowheads="1"/>
          </p:cNvSpPr>
          <p:nvPr/>
        </p:nvSpPr>
        <p:spPr bwMode="auto">
          <a:xfrm>
            <a:off x="6203950" y="3355975"/>
            <a:ext cx="684803" cy="523220"/>
          </a:xfrm>
          <a:prstGeom prst="rect">
            <a:avLst/>
          </a:prstGeom>
          <a:noFill/>
          <a:ln w="9525">
            <a:noFill/>
            <a:miter lim="800000"/>
            <a:headEnd/>
            <a:tailEnd/>
          </a:ln>
        </p:spPr>
        <p:txBody>
          <a:bodyPr wrap="none">
            <a:spAutoFit/>
          </a:bodyPr>
          <a:lstStyle/>
          <a:p>
            <a:r>
              <a:rPr lang="en-US" sz="2800">
                <a:solidFill>
                  <a:srgbClr val="FFFFFF"/>
                </a:solidFill>
              </a:rPr>
              <a:t>0.0</a:t>
            </a:r>
          </a:p>
        </p:txBody>
      </p:sp>
      <p:sp>
        <p:nvSpPr>
          <p:cNvPr id="19480" name="Rectangle 28"/>
          <p:cNvSpPr>
            <a:spLocks noChangeArrowheads="1"/>
          </p:cNvSpPr>
          <p:nvPr/>
        </p:nvSpPr>
        <p:spPr bwMode="auto">
          <a:xfrm rot="-5400000">
            <a:off x="5861765" y="2632841"/>
            <a:ext cx="1297150" cy="400110"/>
          </a:xfrm>
          <a:prstGeom prst="rect">
            <a:avLst/>
          </a:prstGeom>
          <a:noFill/>
          <a:ln w="9525">
            <a:noFill/>
            <a:miter lim="800000"/>
            <a:headEnd/>
            <a:tailEnd/>
          </a:ln>
        </p:spPr>
        <p:txBody>
          <a:bodyPr wrap="none">
            <a:spAutoFit/>
          </a:bodyPr>
          <a:lstStyle/>
          <a:p>
            <a:r>
              <a:rPr lang="en-US" sz="2000" dirty="0">
                <a:solidFill>
                  <a:srgbClr val="FFFFFF"/>
                </a:solidFill>
              </a:rPr>
              <a:t>Recharge</a:t>
            </a:r>
          </a:p>
        </p:txBody>
      </p:sp>
      <p:sp>
        <p:nvSpPr>
          <p:cNvPr id="19481" name="Text Box 32"/>
          <p:cNvSpPr txBox="1">
            <a:spLocks noChangeArrowheads="1"/>
          </p:cNvSpPr>
          <p:nvPr/>
        </p:nvSpPr>
        <p:spPr bwMode="auto">
          <a:xfrm>
            <a:off x="9066213" y="2887664"/>
            <a:ext cx="1245854" cy="461665"/>
          </a:xfrm>
          <a:prstGeom prst="rect">
            <a:avLst/>
          </a:prstGeom>
          <a:noFill/>
          <a:ln w="9525">
            <a:noFill/>
            <a:miter lim="800000"/>
            <a:headEnd/>
            <a:tailEnd/>
          </a:ln>
        </p:spPr>
        <p:txBody>
          <a:bodyPr wrap="none">
            <a:spAutoFit/>
          </a:bodyPr>
          <a:lstStyle/>
          <a:p>
            <a:r>
              <a:rPr lang="en-US" sz="2400">
                <a:solidFill>
                  <a:srgbClr val="FFFFFF"/>
                </a:solidFill>
              </a:rPr>
              <a:t>Smooth</a:t>
            </a:r>
          </a:p>
        </p:txBody>
      </p:sp>
      <p:sp>
        <p:nvSpPr>
          <p:cNvPr id="19482" name="Text Box 34"/>
          <p:cNvSpPr txBox="1">
            <a:spLocks noChangeArrowheads="1"/>
          </p:cNvSpPr>
          <p:nvPr/>
        </p:nvSpPr>
        <p:spPr bwMode="auto">
          <a:xfrm>
            <a:off x="6975475" y="5372101"/>
            <a:ext cx="3350597" cy="461665"/>
          </a:xfrm>
          <a:prstGeom prst="rect">
            <a:avLst/>
          </a:prstGeom>
          <a:noFill/>
          <a:ln w="9525">
            <a:noFill/>
            <a:miter lim="800000"/>
            <a:headEnd/>
            <a:tailEnd/>
          </a:ln>
        </p:spPr>
        <p:txBody>
          <a:bodyPr wrap="none">
            <a:spAutoFit/>
          </a:bodyPr>
          <a:lstStyle/>
          <a:p>
            <a:r>
              <a:rPr lang="en-US" sz="2400">
                <a:solidFill>
                  <a:srgbClr val="FFFFFF"/>
                </a:solidFill>
              </a:rPr>
              <a:t>With micro topography </a:t>
            </a:r>
          </a:p>
        </p:txBody>
      </p:sp>
      <p:sp>
        <p:nvSpPr>
          <p:cNvPr id="19483" name="Freeform 35"/>
          <p:cNvSpPr>
            <a:spLocks/>
          </p:cNvSpPr>
          <p:nvPr/>
        </p:nvSpPr>
        <p:spPr bwMode="auto">
          <a:xfrm>
            <a:off x="6888163" y="2455047"/>
            <a:ext cx="3600451" cy="2305867"/>
          </a:xfrm>
          <a:custGeom>
            <a:avLst/>
            <a:gdLst>
              <a:gd name="T0" fmla="*/ 0 w 2268"/>
              <a:gd name="T1" fmla="*/ 23 h 1474"/>
              <a:gd name="T2" fmla="*/ 862 w 2268"/>
              <a:gd name="T3" fmla="*/ 23 h 1474"/>
              <a:gd name="T4" fmla="*/ 1066 w 2268"/>
              <a:gd name="T5" fmla="*/ 159 h 1474"/>
              <a:gd name="T6" fmla="*/ 1134 w 2268"/>
              <a:gd name="T7" fmla="*/ 771 h 1474"/>
              <a:gd name="T8" fmla="*/ 1179 w 2268"/>
              <a:gd name="T9" fmla="*/ 1179 h 1474"/>
              <a:gd name="T10" fmla="*/ 1497 w 2268"/>
              <a:gd name="T11" fmla="*/ 1338 h 1474"/>
              <a:gd name="T12" fmla="*/ 2268 w 2268"/>
              <a:gd name="T13" fmla="*/ 1474 h 1474"/>
              <a:gd name="T14" fmla="*/ 0 60000 65536"/>
              <a:gd name="T15" fmla="*/ 0 60000 65536"/>
              <a:gd name="T16" fmla="*/ 0 60000 65536"/>
              <a:gd name="T17" fmla="*/ 0 60000 65536"/>
              <a:gd name="T18" fmla="*/ 0 60000 65536"/>
              <a:gd name="T19" fmla="*/ 0 60000 65536"/>
              <a:gd name="T20" fmla="*/ 0 60000 65536"/>
              <a:gd name="T21" fmla="*/ 0 w 2268"/>
              <a:gd name="T22" fmla="*/ 0 h 1474"/>
              <a:gd name="T23" fmla="*/ 2268 w 2268"/>
              <a:gd name="T24" fmla="*/ 1474 h 1474"/>
              <a:gd name="connsiteX0" fmla="*/ 0 w 10000"/>
              <a:gd name="connsiteY0" fmla="*/ 29 h 9873"/>
              <a:gd name="connsiteX1" fmla="*/ 3801 w 10000"/>
              <a:gd name="connsiteY1" fmla="*/ 208 h 9873"/>
              <a:gd name="connsiteX2" fmla="*/ 4700 w 10000"/>
              <a:gd name="connsiteY2" fmla="*/ 952 h 9873"/>
              <a:gd name="connsiteX3" fmla="*/ 5000 w 10000"/>
              <a:gd name="connsiteY3" fmla="*/ 5104 h 9873"/>
              <a:gd name="connsiteX4" fmla="*/ 5198 w 10000"/>
              <a:gd name="connsiteY4" fmla="*/ 7872 h 9873"/>
              <a:gd name="connsiteX5" fmla="*/ 6601 w 10000"/>
              <a:gd name="connsiteY5" fmla="*/ 8950 h 9873"/>
              <a:gd name="connsiteX6" fmla="*/ 10000 w 10000"/>
              <a:gd name="connsiteY6" fmla="*/ 9873 h 9873"/>
              <a:gd name="connsiteX0" fmla="*/ 0 w 10000"/>
              <a:gd name="connsiteY0" fmla="*/ 39 h 10010"/>
              <a:gd name="connsiteX1" fmla="*/ 3801 w 10000"/>
              <a:gd name="connsiteY1" fmla="*/ 221 h 10010"/>
              <a:gd name="connsiteX2" fmla="*/ 4778 w 10000"/>
              <a:gd name="connsiteY2" fmla="*/ 1397 h 10010"/>
              <a:gd name="connsiteX3" fmla="*/ 5000 w 10000"/>
              <a:gd name="connsiteY3" fmla="*/ 5180 h 10010"/>
              <a:gd name="connsiteX4" fmla="*/ 5198 w 10000"/>
              <a:gd name="connsiteY4" fmla="*/ 7983 h 10010"/>
              <a:gd name="connsiteX5" fmla="*/ 6601 w 10000"/>
              <a:gd name="connsiteY5" fmla="*/ 9075 h 10010"/>
              <a:gd name="connsiteX6" fmla="*/ 10000 w 10000"/>
              <a:gd name="connsiteY6" fmla="*/ 10010 h 10010"/>
              <a:gd name="connsiteX0" fmla="*/ 0 w 10000"/>
              <a:gd name="connsiteY0" fmla="*/ 39 h 10010"/>
              <a:gd name="connsiteX1" fmla="*/ 3801 w 10000"/>
              <a:gd name="connsiteY1" fmla="*/ 221 h 10010"/>
              <a:gd name="connsiteX2" fmla="*/ 4817 w 10000"/>
              <a:gd name="connsiteY2" fmla="*/ 1397 h 10010"/>
              <a:gd name="connsiteX3" fmla="*/ 5000 w 10000"/>
              <a:gd name="connsiteY3" fmla="*/ 5180 h 10010"/>
              <a:gd name="connsiteX4" fmla="*/ 5198 w 10000"/>
              <a:gd name="connsiteY4" fmla="*/ 7983 h 10010"/>
              <a:gd name="connsiteX5" fmla="*/ 6601 w 10000"/>
              <a:gd name="connsiteY5" fmla="*/ 9075 h 10010"/>
              <a:gd name="connsiteX6" fmla="*/ 10000 w 10000"/>
              <a:gd name="connsiteY6" fmla="*/ 10010 h 10010"/>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36 h 10007"/>
              <a:gd name="connsiteX1" fmla="*/ 3801 w 10000"/>
              <a:gd name="connsiteY1" fmla="*/ 218 h 10007"/>
              <a:gd name="connsiteX2" fmla="*/ 4933 w 10000"/>
              <a:gd name="connsiteY2" fmla="*/ 1273 h 10007"/>
              <a:gd name="connsiteX3" fmla="*/ 5000 w 10000"/>
              <a:gd name="connsiteY3" fmla="*/ 5177 h 10007"/>
              <a:gd name="connsiteX4" fmla="*/ 5198 w 10000"/>
              <a:gd name="connsiteY4" fmla="*/ 7980 h 10007"/>
              <a:gd name="connsiteX5" fmla="*/ 6601 w 10000"/>
              <a:gd name="connsiteY5" fmla="*/ 9072 h 10007"/>
              <a:gd name="connsiteX6" fmla="*/ 10000 w 10000"/>
              <a:gd name="connsiteY6" fmla="*/ 10007 h 10007"/>
              <a:gd name="connsiteX0" fmla="*/ 0 w 10000"/>
              <a:gd name="connsiteY0" fmla="*/ 9 h 9980"/>
              <a:gd name="connsiteX1" fmla="*/ 3491 w 10000"/>
              <a:gd name="connsiteY1" fmla="*/ 674 h 9980"/>
              <a:gd name="connsiteX2" fmla="*/ 4933 w 10000"/>
              <a:gd name="connsiteY2" fmla="*/ 1246 h 9980"/>
              <a:gd name="connsiteX3" fmla="*/ 5000 w 10000"/>
              <a:gd name="connsiteY3" fmla="*/ 5150 h 9980"/>
              <a:gd name="connsiteX4" fmla="*/ 5198 w 10000"/>
              <a:gd name="connsiteY4" fmla="*/ 7953 h 9980"/>
              <a:gd name="connsiteX5" fmla="*/ 6601 w 10000"/>
              <a:gd name="connsiteY5" fmla="*/ 9045 h 9980"/>
              <a:gd name="connsiteX6" fmla="*/ 10000 w 10000"/>
              <a:gd name="connsiteY6" fmla="*/ 9980 h 9980"/>
              <a:gd name="connsiteX0" fmla="*/ 0 w 10000"/>
              <a:gd name="connsiteY0" fmla="*/ 10 h 10001"/>
              <a:gd name="connsiteX1" fmla="*/ 3491 w 10000"/>
              <a:gd name="connsiteY1" fmla="*/ 676 h 10001"/>
              <a:gd name="connsiteX2" fmla="*/ 4778 w 10000"/>
              <a:gd name="connsiteY2" fmla="*/ 1915 h 10001"/>
              <a:gd name="connsiteX3" fmla="*/ 5000 w 10000"/>
              <a:gd name="connsiteY3" fmla="*/ 5161 h 10001"/>
              <a:gd name="connsiteX4" fmla="*/ 5198 w 10000"/>
              <a:gd name="connsiteY4" fmla="*/ 7970 h 10001"/>
              <a:gd name="connsiteX5" fmla="*/ 6601 w 10000"/>
              <a:gd name="connsiteY5" fmla="*/ 9064 h 10001"/>
              <a:gd name="connsiteX6" fmla="*/ 10000 w 10000"/>
              <a:gd name="connsiteY6" fmla="*/ 10001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1">
                <a:moveTo>
                  <a:pt x="0" y="10"/>
                </a:moveTo>
                <a:cubicBezTo>
                  <a:pt x="1508" y="-72"/>
                  <a:pt x="2695" y="358"/>
                  <a:pt x="3491" y="676"/>
                </a:cubicBezTo>
                <a:cubicBezTo>
                  <a:pt x="4287" y="994"/>
                  <a:pt x="4527" y="1168"/>
                  <a:pt x="4778" y="1915"/>
                </a:cubicBezTo>
                <a:cubicBezTo>
                  <a:pt x="5030" y="2663"/>
                  <a:pt x="4930" y="4152"/>
                  <a:pt x="5000" y="5161"/>
                </a:cubicBezTo>
                <a:cubicBezTo>
                  <a:pt x="5070" y="6170"/>
                  <a:pt x="4934" y="7323"/>
                  <a:pt x="5198" y="7970"/>
                </a:cubicBezTo>
                <a:cubicBezTo>
                  <a:pt x="5463" y="8616"/>
                  <a:pt x="5802" y="8727"/>
                  <a:pt x="6601" y="9064"/>
                </a:cubicBezTo>
                <a:cubicBezTo>
                  <a:pt x="7399" y="9402"/>
                  <a:pt x="8699" y="9697"/>
                  <a:pt x="10000" y="10001"/>
                </a:cubicBezTo>
              </a:path>
            </a:pathLst>
          </a:custGeom>
          <a:noFill/>
          <a:ln w="38100">
            <a:solidFill>
              <a:schemeClr val="folHlink"/>
            </a:solidFill>
            <a:round/>
            <a:headEnd/>
            <a:tailEnd/>
          </a:ln>
        </p:spPr>
        <p:txBody>
          <a:bodyPr wrap="none"/>
          <a:lstStyle/>
          <a:p>
            <a:endParaRPr lang="en-US" sz="3200">
              <a:solidFill>
                <a:srgbClr val="FFFFFF"/>
              </a:solidFill>
            </a:endParaRPr>
          </a:p>
        </p:txBody>
      </p:sp>
      <p:sp>
        <p:nvSpPr>
          <p:cNvPr id="29" name="TextBox 28"/>
          <p:cNvSpPr txBox="1"/>
          <p:nvPr/>
        </p:nvSpPr>
        <p:spPr>
          <a:xfrm>
            <a:off x="2209802" y="1371600"/>
            <a:ext cx="8019183" cy="400110"/>
          </a:xfrm>
          <a:prstGeom prst="rect">
            <a:avLst/>
          </a:prstGeom>
          <a:noFill/>
        </p:spPr>
        <p:txBody>
          <a:bodyPr wrap="none" rtlCol="0">
            <a:spAutoFit/>
          </a:bodyPr>
          <a:lstStyle/>
          <a:p>
            <a:r>
              <a:rPr lang="en-US" sz="2000" dirty="0">
                <a:solidFill>
                  <a:srgbClr val="FFFFFF"/>
                </a:solidFill>
              </a:rPr>
              <a:t>Micro Topography Solves Infiltration/Discharge Discontinuity Problem</a:t>
            </a:r>
          </a:p>
        </p:txBody>
      </p:sp>
      <p:sp>
        <p:nvSpPr>
          <p:cNvPr id="3" name="Title 2">
            <a:extLst>
              <a:ext uri="{FF2B5EF4-FFF2-40B4-BE49-F238E27FC236}">
                <a16:creationId xmlns:a16="http://schemas.microsoft.com/office/drawing/2014/main" id="{049BFBBD-1E84-2549-B5E2-249BB8E4E56E}"/>
              </a:ext>
            </a:extLst>
          </p:cNvPr>
          <p:cNvSpPr>
            <a:spLocks noGrp="1"/>
          </p:cNvSpPr>
          <p:nvPr>
            <p:ph type="title"/>
          </p:nvPr>
        </p:nvSpPr>
        <p:spPr/>
        <p:txBody>
          <a:bodyPr/>
          <a:lstStyle/>
          <a:p>
            <a:r>
              <a:rPr lang="en-US" dirty="0"/>
              <a:t>UZF6 Package</a:t>
            </a:r>
          </a:p>
        </p:txBody>
      </p:sp>
    </p:spTree>
    <p:extLst>
      <p:ext uri="{BB962C8B-B14F-4D97-AF65-F5344CB8AC3E}">
        <p14:creationId xmlns:p14="http://schemas.microsoft.com/office/powerpoint/2010/main" val="1617294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type="body" sz="half" idx="1"/>
          </p:nvPr>
        </p:nvSpPr>
        <p:spPr>
          <a:xfrm>
            <a:off x="2222501" y="1485901"/>
            <a:ext cx="7708900" cy="1116887"/>
          </a:xfrm>
        </p:spPr>
        <p:txBody>
          <a:bodyPr/>
          <a:lstStyle/>
          <a:p>
            <a:pPr marL="609585" indent="-609585" eaLnBrk="1" hangingPunct="1">
              <a:lnSpc>
                <a:spcPct val="80000"/>
              </a:lnSpc>
              <a:buFontTx/>
              <a:buAutoNum type="arabicPeriod" startAt="2"/>
            </a:pPr>
            <a:endParaRPr lang="en-US"/>
          </a:p>
          <a:p>
            <a:pPr marL="609585" indent="-609585" eaLnBrk="1" hangingPunct="1">
              <a:lnSpc>
                <a:spcPct val="80000"/>
              </a:lnSpc>
            </a:pPr>
            <a:endParaRPr lang="en-US"/>
          </a:p>
        </p:txBody>
      </p:sp>
      <p:pic>
        <p:nvPicPr>
          <p:cNvPr id="2" name="Picture 1" descr="gwf-fig7-1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153" y="2093959"/>
            <a:ext cx="6239697" cy="3260531"/>
          </a:xfrm>
          <a:prstGeom prst="rect">
            <a:avLst/>
          </a:prstGeom>
          <a:solidFill>
            <a:schemeClr val="bg1"/>
          </a:solidFill>
        </p:spPr>
      </p:pic>
      <p:sp>
        <p:nvSpPr>
          <p:cNvPr id="7" name="TextBox 6"/>
          <p:cNvSpPr txBox="1"/>
          <p:nvPr/>
        </p:nvSpPr>
        <p:spPr>
          <a:xfrm>
            <a:off x="914400" y="1562572"/>
            <a:ext cx="7365286" cy="400110"/>
          </a:xfrm>
          <a:prstGeom prst="rect">
            <a:avLst/>
          </a:prstGeom>
          <a:noFill/>
        </p:spPr>
        <p:txBody>
          <a:bodyPr wrap="none" rtlCol="0">
            <a:spAutoFit/>
          </a:bodyPr>
          <a:lstStyle/>
          <a:p>
            <a:r>
              <a:rPr lang="en-US" sz="2000" dirty="0">
                <a:solidFill>
                  <a:srgbClr val="FFFFFF"/>
                </a:solidFill>
              </a:rPr>
              <a:t>Groundwater Discharge—Water Table is Close to Land Surface</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951" y="5498692"/>
            <a:ext cx="8674100" cy="889000"/>
          </a:xfrm>
          <a:prstGeom prst="rect">
            <a:avLst/>
          </a:prstGeom>
        </p:spPr>
      </p:pic>
      <p:sp>
        <p:nvSpPr>
          <p:cNvPr id="9" name="Title 2">
            <a:extLst>
              <a:ext uri="{FF2B5EF4-FFF2-40B4-BE49-F238E27FC236}">
                <a16:creationId xmlns:a16="http://schemas.microsoft.com/office/drawing/2014/main" id="{A515553F-760F-E84E-93AF-C3F8A529C578}"/>
              </a:ext>
            </a:extLst>
          </p:cNvPr>
          <p:cNvSpPr>
            <a:spLocks noGrp="1"/>
          </p:cNvSpPr>
          <p:nvPr>
            <p:ph type="title"/>
          </p:nvPr>
        </p:nvSpPr>
        <p:spPr>
          <a:xfrm>
            <a:off x="508000" y="152400"/>
            <a:ext cx="11074400" cy="1143000"/>
          </a:xfrm>
        </p:spPr>
        <p:txBody>
          <a:bodyPr/>
          <a:lstStyle/>
          <a:p>
            <a:r>
              <a:rPr lang="en-US" dirty="0"/>
              <a:t>UZF6 Package</a:t>
            </a:r>
          </a:p>
        </p:txBody>
      </p:sp>
    </p:spTree>
    <p:extLst>
      <p:ext uri="{BB962C8B-B14F-4D97-AF65-F5344CB8AC3E}">
        <p14:creationId xmlns:p14="http://schemas.microsoft.com/office/powerpoint/2010/main" val="85667584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E12625-E57A-BD44-B0BF-74E8C82123CD}"/>
              </a:ext>
            </a:extLst>
          </p:cNvPr>
          <p:cNvSpPr>
            <a:spLocks noGrp="1"/>
          </p:cNvSpPr>
          <p:nvPr>
            <p:ph type="title"/>
          </p:nvPr>
        </p:nvSpPr>
        <p:spPr/>
        <p:txBody>
          <a:bodyPr/>
          <a:lstStyle/>
          <a:p>
            <a:r>
              <a:rPr lang="en-US" dirty="0"/>
              <a:t>GWF Documentation</a:t>
            </a:r>
          </a:p>
        </p:txBody>
      </p:sp>
      <p:pic>
        <p:nvPicPr>
          <p:cNvPr id="5" name="Picture 4">
            <a:extLst>
              <a:ext uri="{FF2B5EF4-FFF2-40B4-BE49-F238E27FC236}">
                <a16:creationId xmlns:a16="http://schemas.microsoft.com/office/drawing/2014/main" id="{E0831E32-BE9C-E34E-88EE-83A149713EC7}"/>
              </a:ext>
            </a:extLst>
          </p:cNvPr>
          <p:cNvPicPr>
            <a:picLocks noChangeAspect="1"/>
          </p:cNvPicPr>
          <p:nvPr/>
        </p:nvPicPr>
        <p:blipFill>
          <a:blip r:embed="rId2"/>
          <a:stretch>
            <a:fillRect/>
          </a:stretch>
        </p:blipFill>
        <p:spPr>
          <a:xfrm>
            <a:off x="2895601" y="1493420"/>
            <a:ext cx="3003319" cy="3871161"/>
          </a:xfrm>
          <a:prstGeom prst="rect">
            <a:avLst/>
          </a:prstGeom>
        </p:spPr>
      </p:pic>
      <p:pic>
        <p:nvPicPr>
          <p:cNvPr id="6" name="Picture 5">
            <a:extLst>
              <a:ext uri="{FF2B5EF4-FFF2-40B4-BE49-F238E27FC236}">
                <a16:creationId xmlns:a16="http://schemas.microsoft.com/office/drawing/2014/main" id="{BC89823D-EDF1-2F40-896D-0C0085999BE0}"/>
              </a:ext>
            </a:extLst>
          </p:cNvPr>
          <p:cNvPicPr>
            <a:picLocks noChangeAspect="1"/>
          </p:cNvPicPr>
          <p:nvPr/>
        </p:nvPicPr>
        <p:blipFill>
          <a:blip r:embed="rId3"/>
          <a:stretch>
            <a:fillRect/>
          </a:stretch>
        </p:blipFill>
        <p:spPr>
          <a:xfrm>
            <a:off x="6553200" y="1493420"/>
            <a:ext cx="2975558" cy="3871161"/>
          </a:xfrm>
          <a:prstGeom prst="rect">
            <a:avLst/>
          </a:prstGeom>
        </p:spPr>
      </p:pic>
    </p:spTree>
    <p:extLst>
      <p:ext uri="{BB962C8B-B14F-4D97-AF65-F5344CB8AC3E}">
        <p14:creationId xmlns:p14="http://schemas.microsoft.com/office/powerpoint/2010/main" val="268344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2187142"/>
            <a:ext cx="2672743" cy="27051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07" y="2187142"/>
            <a:ext cx="2648931" cy="27988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395" y="2187142"/>
            <a:ext cx="2577428" cy="23455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2331700" y="1659568"/>
            <a:ext cx="1667444" cy="400110"/>
          </a:xfrm>
          <a:prstGeom prst="rect">
            <a:avLst/>
          </a:prstGeom>
          <a:noFill/>
        </p:spPr>
        <p:txBody>
          <a:bodyPr wrap="none" rtlCol="0">
            <a:spAutoFit/>
          </a:bodyPr>
          <a:lstStyle/>
          <a:p>
            <a:r>
              <a:rPr lang="en-US" sz="2000" dirty="0">
                <a:solidFill>
                  <a:srgbClr val="FFFFFF"/>
                </a:solidFill>
              </a:rPr>
              <a:t>UZF model 1</a:t>
            </a:r>
          </a:p>
        </p:txBody>
      </p:sp>
      <p:sp>
        <p:nvSpPr>
          <p:cNvPr id="10" name="TextBox 9"/>
          <p:cNvSpPr txBox="1"/>
          <p:nvPr/>
        </p:nvSpPr>
        <p:spPr>
          <a:xfrm>
            <a:off x="5200637" y="1659568"/>
            <a:ext cx="1667444" cy="400110"/>
          </a:xfrm>
          <a:prstGeom prst="rect">
            <a:avLst/>
          </a:prstGeom>
          <a:noFill/>
        </p:spPr>
        <p:txBody>
          <a:bodyPr wrap="none" rtlCol="0">
            <a:spAutoFit/>
          </a:bodyPr>
          <a:lstStyle/>
          <a:p>
            <a:r>
              <a:rPr lang="en-US" sz="2000" dirty="0">
                <a:solidFill>
                  <a:srgbClr val="FFFFFF"/>
                </a:solidFill>
              </a:rPr>
              <a:t>UZF model 2</a:t>
            </a:r>
          </a:p>
        </p:txBody>
      </p:sp>
      <p:sp>
        <p:nvSpPr>
          <p:cNvPr id="11" name="TextBox 10"/>
          <p:cNvSpPr txBox="1"/>
          <p:nvPr/>
        </p:nvSpPr>
        <p:spPr>
          <a:xfrm>
            <a:off x="8046701" y="1659568"/>
            <a:ext cx="1667444" cy="400110"/>
          </a:xfrm>
          <a:prstGeom prst="rect">
            <a:avLst/>
          </a:prstGeom>
          <a:noFill/>
        </p:spPr>
        <p:txBody>
          <a:bodyPr wrap="none" rtlCol="0">
            <a:spAutoFit/>
          </a:bodyPr>
          <a:lstStyle/>
          <a:p>
            <a:r>
              <a:rPr lang="en-US" sz="2000" dirty="0">
                <a:solidFill>
                  <a:srgbClr val="FFFFFF"/>
                </a:solidFill>
              </a:rPr>
              <a:t>UZF model 3</a:t>
            </a:r>
          </a:p>
        </p:txBody>
      </p:sp>
      <p:sp>
        <p:nvSpPr>
          <p:cNvPr id="12" name="TextBox 11"/>
          <p:cNvSpPr txBox="1"/>
          <p:nvPr/>
        </p:nvSpPr>
        <p:spPr>
          <a:xfrm>
            <a:off x="2131826" y="4956621"/>
            <a:ext cx="2064989" cy="400110"/>
          </a:xfrm>
          <a:prstGeom prst="rect">
            <a:avLst/>
          </a:prstGeom>
          <a:noFill/>
        </p:spPr>
        <p:txBody>
          <a:bodyPr wrap="none" rtlCol="0">
            <a:spAutoFit/>
          </a:bodyPr>
          <a:lstStyle/>
          <a:p>
            <a:r>
              <a:rPr lang="en-US" sz="2000" dirty="0">
                <a:solidFill>
                  <a:srgbClr val="FFFFFF"/>
                </a:solidFill>
              </a:rPr>
              <a:t>Stream seepage</a:t>
            </a:r>
          </a:p>
        </p:txBody>
      </p:sp>
      <p:sp>
        <p:nvSpPr>
          <p:cNvPr id="13" name="TextBox 12"/>
          <p:cNvSpPr txBox="1"/>
          <p:nvPr/>
        </p:nvSpPr>
        <p:spPr>
          <a:xfrm>
            <a:off x="5243156" y="4956621"/>
            <a:ext cx="1582484" cy="400110"/>
          </a:xfrm>
          <a:prstGeom prst="rect">
            <a:avLst/>
          </a:prstGeom>
          <a:noFill/>
        </p:spPr>
        <p:txBody>
          <a:bodyPr wrap="none" rtlCol="0">
            <a:spAutoFit/>
          </a:bodyPr>
          <a:lstStyle/>
          <a:p>
            <a:r>
              <a:rPr lang="en-US" sz="2000" dirty="0">
                <a:solidFill>
                  <a:srgbClr val="FFFFFF"/>
                </a:solidFill>
              </a:rPr>
              <a:t>Ponds/lakes</a:t>
            </a:r>
          </a:p>
        </p:txBody>
      </p:sp>
      <p:sp>
        <p:nvSpPr>
          <p:cNvPr id="14" name="TextBox 13"/>
          <p:cNvSpPr txBox="1"/>
          <p:nvPr/>
        </p:nvSpPr>
        <p:spPr>
          <a:xfrm>
            <a:off x="7918086" y="4956621"/>
            <a:ext cx="1923925" cy="400110"/>
          </a:xfrm>
          <a:prstGeom prst="rect">
            <a:avLst/>
          </a:prstGeom>
          <a:noFill/>
        </p:spPr>
        <p:txBody>
          <a:bodyPr wrap="none" rtlCol="0">
            <a:spAutoFit/>
          </a:bodyPr>
          <a:lstStyle/>
          <a:p>
            <a:r>
              <a:rPr lang="en-US" sz="2000" dirty="0">
                <a:solidFill>
                  <a:srgbClr val="FFFFFF"/>
                </a:solidFill>
              </a:rPr>
              <a:t>Mountain slope</a:t>
            </a:r>
          </a:p>
        </p:txBody>
      </p:sp>
      <p:sp>
        <p:nvSpPr>
          <p:cNvPr id="15" name="Title 2">
            <a:extLst>
              <a:ext uri="{FF2B5EF4-FFF2-40B4-BE49-F238E27FC236}">
                <a16:creationId xmlns:a16="http://schemas.microsoft.com/office/drawing/2014/main" id="{1CD4D74D-0558-4249-A312-6974B9D75C9F}"/>
              </a:ext>
            </a:extLst>
          </p:cNvPr>
          <p:cNvSpPr>
            <a:spLocks noGrp="1"/>
          </p:cNvSpPr>
          <p:nvPr>
            <p:ph type="title"/>
          </p:nvPr>
        </p:nvSpPr>
        <p:spPr>
          <a:xfrm>
            <a:off x="508000" y="152400"/>
            <a:ext cx="11074400" cy="1143000"/>
          </a:xfrm>
        </p:spPr>
        <p:txBody>
          <a:bodyPr/>
          <a:lstStyle/>
          <a:p>
            <a:r>
              <a:rPr lang="en-US" dirty="0"/>
              <a:t>UZF6 Package</a:t>
            </a:r>
          </a:p>
        </p:txBody>
      </p:sp>
    </p:spTree>
    <p:extLst>
      <p:ext uri="{BB962C8B-B14F-4D97-AF65-F5344CB8AC3E}">
        <p14:creationId xmlns:p14="http://schemas.microsoft.com/office/powerpoint/2010/main" val="259826107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CFE78C-8030-7243-A827-EB619D2F83E7}"/>
              </a:ext>
            </a:extLst>
          </p:cNvPr>
          <p:cNvGrpSpPr/>
          <p:nvPr/>
        </p:nvGrpSpPr>
        <p:grpSpPr>
          <a:xfrm>
            <a:off x="1975803" y="1876200"/>
            <a:ext cx="8240396" cy="4071169"/>
            <a:chOff x="1404851" y="990121"/>
            <a:chExt cx="6180297" cy="3053377"/>
          </a:xfrm>
        </p:grpSpPr>
        <p:sp>
          <p:nvSpPr>
            <p:cNvPr id="6" name="TextBox 5"/>
            <p:cNvSpPr txBox="1"/>
            <p:nvPr/>
          </p:nvSpPr>
          <p:spPr>
            <a:xfrm>
              <a:off x="5168652" y="1165313"/>
              <a:ext cx="1749374" cy="346249"/>
            </a:xfrm>
            <a:prstGeom prst="rect">
              <a:avLst/>
            </a:prstGeom>
            <a:noFill/>
          </p:spPr>
          <p:txBody>
            <a:bodyPr wrap="none" rtlCol="0">
              <a:spAutoFit/>
            </a:bodyPr>
            <a:lstStyle/>
            <a:p>
              <a:r>
                <a:rPr lang="en-US" sz="2400" dirty="0">
                  <a:solidFill>
                    <a:srgbClr val="FFFFFF"/>
                  </a:solidFill>
                  <a:latin typeface="Tekton Pro" pitchFamily="34" charset="0"/>
                </a:rPr>
                <a:t>Coarse GWF grid </a:t>
              </a:r>
            </a:p>
          </p:txBody>
        </p:sp>
        <p:sp>
          <p:nvSpPr>
            <p:cNvPr id="7" name="TextBox 6"/>
            <p:cNvSpPr txBox="1"/>
            <p:nvPr/>
          </p:nvSpPr>
          <p:spPr>
            <a:xfrm>
              <a:off x="4944817" y="3143251"/>
              <a:ext cx="2507543" cy="900247"/>
            </a:xfrm>
            <a:prstGeom prst="rect">
              <a:avLst/>
            </a:prstGeom>
            <a:noFill/>
          </p:spPr>
          <p:txBody>
            <a:bodyPr wrap="square" rtlCol="0">
              <a:spAutoFit/>
            </a:bodyPr>
            <a:lstStyle/>
            <a:p>
              <a:r>
                <a:rPr lang="en-US" sz="2400" dirty="0">
                  <a:solidFill>
                    <a:srgbClr val="FFFFFF"/>
                  </a:solidFill>
                  <a:latin typeface="Tekton Pro" pitchFamily="34" charset="0"/>
                </a:rPr>
                <a:t>UZF cells corresponding to different land use types</a:t>
              </a:r>
            </a:p>
          </p:txBody>
        </p:sp>
        <p:pic>
          <p:nvPicPr>
            <p:cNvPr id="3" name="Picture 2"/>
            <p:cNvPicPr>
              <a:picLocks noChangeAspect="1"/>
            </p:cNvPicPr>
            <p:nvPr/>
          </p:nvPicPr>
          <p:blipFill rotWithShape="1">
            <a:blip r:embed="rId2"/>
            <a:srcRect l="5382" t="15877" r="2527" b="19736"/>
            <a:stretch/>
          </p:blipFill>
          <p:spPr>
            <a:xfrm>
              <a:off x="1404851" y="990121"/>
              <a:ext cx="3217026" cy="2911533"/>
            </a:xfrm>
            <a:prstGeom prst="rect">
              <a:avLst/>
            </a:prstGeom>
          </p:spPr>
        </p:pic>
        <p:cxnSp>
          <p:nvCxnSpPr>
            <p:cNvPr id="10" name="Straight Arrow Connector 9"/>
            <p:cNvCxnSpPr>
              <a:stCxn id="6" idx="1"/>
            </p:cNvCxnSpPr>
            <p:nvPr/>
          </p:nvCxnSpPr>
          <p:spPr bwMode="auto">
            <a:xfrm flipH="1">
              <a:off x="3992189" y="1338437"/>
              <a:ext cx="1176463" cy="363595"/>
            </a:xfrm>
            <a:prstGeom prst="straightConnector1">
              <a:avLst/>
            </a:prstGeom>
            <a:noFill/>
            <a:ln w="28575" cap="flat" cmpd="sng" algn="ctr">
              <a:solidFill>
                <a:schemeClr val="bg1"/>
              </a:solidFill>
              <a:prstDash val="solid"/>
              <a:round/>
              <a:headEnd type="none" w="med" len="med"/>
              <a:tailEnd type="triangle"/>
            </a:ln>
            <a:effectLst/>
          </p:spPr>
        </p:cxnSp>
        <p:cxnSp>
          <p:nvCxnSpPr>
            <p:cNvPr id="12" name="Straight Arrow Connector 11"/>
            <p:cNvCxnSpPr/>
            <p:nvPr/>
          </p:nvCxnSpPr>
          <p:spPr bwMode="auto">
            <a:xfrm flipH="1" flipV="1">
              <a:off x="3125585" y="2160823"/>
              <a:ext cx="1952019" cy="130553"/>
            </a:xfrm>
            <a:prstGeom prst="straightConnector1">
              <a:avLst/>
            </a:prstGeom>
            <a:noFill/>
            <a:ln w="28575" cap="flat" cmpd="sng" algn="ctr">
              <a:solidFill>
                <a:schemeClr val="bg1"/>
              </a:solidFill>
              <a:prstDash val="solid"/>
              <a:round/>
              <a:headEnd type="none" w="med" len="med"/>
              <a:tailEnd type="triangle"/>
            </a:ln>
            <a:effectLst/>
          </p:spPr>
        </p:cxnSp>
        <p:sp>
          <p:nvSpPr>
            <p:cNvPr id="13" name="Rectangle 12"/>
            <p:cNvSpPr/>
            <p:nvPr/>
          </p:nvSpPr>
          <p:spPr bwMode="auto">
            <a:xfrm>
              <a:off x="2286001" y="1850271"/>
              <a:ext cx="800100" cy="751957"/>
            </a:xfrm>
            <a:prstGeom prst="rect">
              <a:avLst/>
            </a:prstGeom>
            <a:noFill/>
            <a:ln w="50800" cap="flat" cmpd="sng" algn="ctr">
              <a:solidFill>
                <a:srgbClr val="FFFF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1" hangingPunct="1"/>
              <a:endParaRPr lang="en-US" sz="2800">
                <a:latin typeface="Times New Roman" pitchFamily="18" charset="0"/>
              </a:endParaRPr>
            </a:p>
          </p:txBody>
        </p:sp>
        <p:sp>
          <p:nvSpPr>
            <p:cNvPr id="14" name="TextBox 13"/>
            <p:cNvSpPr txBox="1"/>
            <p:nvPr/>
          </p:nvSpPr>
          <p:spPr>
            <a:xfrm>
              <a:off x="5077605" y="2000251"/>
              <a:ext cx="2507543" cy="900247"/>
            </a:xfrm>
            <a:prstGeom prst="rect">
              <a:avLst/>
            </a:prstGeom>
            <a:noFill/>
          </p:spPr>
          <p:txBody>
            <a:bodyPr wrap="square" rtlCol="0">
              <a:spAutoFit/>
            </a:bodyPr>
            <a:lstStyle/>
            <a:p>
              <a:r>
                <a:rPr lang="en-US" sz="2400" dirty="0">
                  <a:solidFill>
                    <a:srgbClr val="FFFFFF"/>
                  </a:solidFill>
                  <a:latin typeface="Tekton Pro" pitchFamily="34" charset="0"/>
                </a:rPr>
                <a:t>UZF cells correspond to GWF grid in areas with less data</a:t>
              </a:r>
            </a:p>
          </p:txBody>
        </p:sp>
        <p:cxnSp>
          <p:nvCxnSpPr>
            <p:cNvPr id="16" name="Straight Arrow Connector 15"/>
            <p:cNvCxnSpPr/>
            <p:nvPr/>
          </p:nvCxnSpPr>
          <p:spPr bwMode="auto">
            <a:xfrm flipH="1" flipV="1">
              <a:off x="2938549" y="3008162"/>
              <a:ext cx="1956716" cy="433739"/>
            </a:xfrm>
            <a:prstGeom prst="straightConnector1">
              <a:avLst/>
            </a:prstGeom>
            <a:noFill/>
            <a:ln w="28575" cap="flat" cmpd="sng" algn="ctr">
              <a:solidFill>
                <a:schemeClr val="bg1"/>
              </a:solidFill>
              <a:prstDash val="solid"/>
              <a:round/>
              <a:headEnd type="none" w="med" len="med"/>
              <a:tailEnd type="triangle"/>
            </a:ln>
            <a:effectLst/>
          </p:spPr>
        </p:cxnSp>
      </p:grpSp>
      <p:sp>
        <p:nvSpPr>
          <p:cNvPr id="15" name="Title 2">
            <a:extLst>
              <a:ext uri="{FF2B5EF4-FFF2-40B4-BE49-F238E27FC236}">
                <a16:creationId xmlns:a16="http://schemas.microsoft.com/office/drawing/2014/main" id="{F1A78307-23FD-5247-A249-D46C377D62F8}"/>
              </a:ext>
            </a:extLst>
          </p:cNvPr>
          <p:cNvSpPr>
            <a:spLocks noGrp="1"/>
          </p:cNvSpPr>
          <p:nvPr>
            <p:ph type="title"/>
          </p:nvPr>
        </p:nvSpPr>
        <p:spPr>
          <a:xfrm>
            <a:off x="508000" y="152400"/>
            <a:ext cx="11074400" cy="1143000"/>
          </a:xfrm>
        </p:spPr>
        <p:txBody>
          <a:bodyPr/>
          <a:lstStyle/>
          <a:p>
            <a:r>
              <a:rPr lang="en-US" dirty="0"/>
              <a:t>UZF6 Package</a:t>
            </a:r>
          </a:p>
        </p:txBody>
      </p:sp>
    </p:spTree>
    <p:extLst>
      <p:ext uri="{BB962C8B-B14F-4D97-AF65-F5344CB8AC3E}">
        <p14:creationId xmlns:p14="http://schemas.microsoft.com/office/powerpoint/2010/main" val="288632287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UZF6 Package Input</a:t>
            </a:r>
          </a:p>
        </p:txBody>
      </p:sp>
      <p:sp>
        <p:nvSpPr>
          <p:cNvPr id="7" name="Text Box 2"/>
          <p:cNvSpPr txBox="1">
            <a:spLocks noChangeArrowheads="1"/>
          </p:cNvSpPr>
          <p:nvPr/>
        </p:nvSpPr>
        <p:spPr bwMode="auto">
          <a:xfrm>
            <a:off x="609601" y="1266506"/>
            <a:ext cx="8382000" cy="5078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200" dirty="0">
                <a:solidFill>
                  <a:srgbClr val="FFFF00"/>
                </a:solidFill>
                <a:latin typeface="Courier New"/>
                <a:cs typeface="Courier New"/>
              </a:rPr>
              <a:t>BEGIN OPTIONS</a:t>
            </a:r>
          </a:p>
          <a:p>
            <a:pPr eaLnBrk="1" hangingPunct="1">
              <a:defRPr/>
            </a:pPr>
            <a:r>
              <a:rPr lang="de-DE" sz="1200" dirty="0">
                <a:solidFill>
                  <a:srgbClr val="FFFF00"/>
                </a:solidFill>
                <a:latin typeface="Courier New"/>
                <a:cs typeface="Courier New"/>
              </a:rPr>
              <a:t>  BOUNDNAMES</a:t>
            </a:r>
          </a:p>
          <a:p>
            <a:pPr eaLnBrk="1" hangingPunct="1">
              <a:defRPr/>
            </a:pPr>
            <a:r>
              <a:rPr lang="de-DE" sz="1200" dirty="0">
                <a:solidFill>
                  <a:srgbClr val="FFFF00"/>
                </a:solidFill>
                <a:latin typeface="Courier New"/>
                <a:cs typeface="Courier New"/>
              </a:rPr>
              <a:t>  PRINT_INPUT</a:t>
            </a:r>
          </a:p>
          <a:p>
            <a:pPr eaLnBrk="1" hangingPunct="1">
              <a:defRPr/>
            </a:pPr>
            <a:r>
              <a:rPr lang="de-DE" sz="1200" dirty="0">
                <a:solidFill>
                  <a:srgbClr val="FFFF00"/>
                </a:solidFill>
                <a:latin typeface="Courier New"/>
                <a:cs typeface="Courier New"/>
              </a:rPr>
              <a:t>  PRINT_FLOWS</a:t>
            </a:r>
          </a:p>
          <a:p>
            <a:pPr eaLnBrk="1" hangingPunct="1">
              <a:defRPr/>
            </a:pPr>
            <a:r>
              <a:rPr lang="de-DE" sz="1200" dirty="0">
                <a:solidFill>
                  <a:srgbClr val="FFFF00"/>
                </a:solidFill>
                <a:latin typeface="Courier New"/>
                <a:cs typeface="Courier New"/>
              </a:rPr>
              <a:t>  SAVE_FLOWS</a:t>
            </a:r>
          </a:p>
          <a:p>
            <a:pPr eaLnBrk="1" hangingPunct="1">
              <a:defRPr/>
            </a:pPr>
            <a:r>
              <a:rPr lang="de-DE" sz="1200" dirty="0">
                <a:solidFill>
                  <a:srgbClr val="FFFF00"/>
                </a:solidFill>
                <a:latin typeface="Courier New"/>
                <a:cs typeface="Courier New"/>
              </a:rPr>
              <a:t>  SIMULATE_ET</a:t>
            </a:r>
          </a:p>
          <a:p>
            <a:pPr eaLnBrk="1" hangingPunct="1">
              <a:defRPr/>
            </a:pPr>
            <a:r>
              <a:rPr lang="de-DE" sz="1200" dirty="0">
                <a:solidFill>
                  <a:srgbClr val="FFFF00"/>
                </a:solidFill>
                <a:latin typeface="Courier New"/>
                <a:cs typeface="Courier New"/>
              </a:rPr>
              <a:t>  LINEAR_GWET</a:t>
            </a:r>
          </a:p>
          <a:p>
            <a:pPr eaLnBrk="1" hangingPunct="1">
              <a:defRPr/>
            </a:pPr>
            <a:r>
              <a:rPr lang="de-DE" sz="1200" dirty="0">
                <a:solidFill>
                  <a:srgbClr val="FFFF00"/>
                </a:solidFill>
                <a:latin typeface="Courier New"/>
                <a:cs typeface="Courier New"/>
              </a:rPr>
              <a:t>  SIMULATE_GWSEEP</a:t>
            </a:r>
          </a:p>
          <a:p>
            <a:pPr eaLnBrk="1" hangingPunct="1">
              <a:defRPr/>
            </a:pPr>
            <a:r>
              <a:rPr lang="de-DE" sz="1200" dirty="0">
                <a:solidFill>
                  <a:srgbClr val="FFFF00"/>
                </a:solidFill>
                <a:latin typeface="Courier New"/>
                <a:cs typeface="Courier New"/>
              </a:rPr>
              <a:t>  MOVER</a:t>
            </a:r>
          </a:p>
          <a:p>
            <a:pPr eaLnBrk="1" hangingPunct="1">
              <a:defRPr/>
            </a:pPr>
            <a:r>
              <a:rPr lang="de-DE" sz="1200" dirty="0">
                <a:solidFill>
                  <a:srgbClr val="FFFF00"/>
                </a:solidFill>
                <a:latin typeface="Courier New"/>
                <a:cs typeface="Courier New"/>
              </a:rPr>
              <a:t>  OBS6 FILEIN uzfp3_lakmvr_v2_uzf.obs</a:t>
            </a:r>
          </a:p>
          <a:p>
            <a:pPr eaLnBrk="1" hangingPunct="1">
              <a:defRPr/>
            </a:pPr>
            <a:r>
              <a:rPr lang="de-DE" sz="1200" dirty="0">
                <a:solidFill>
                  <a:srgbClr val="FFFF00"/>
                </a:solidFill>
                <a:latin typeface="Courier New"/>
                <a:cs typeface="Courier New"/>
              </a:rPr>
              <a:t>  BUDGET FILEOUT </a:t>
            </a:r>
            <a:r>
              <a:rPr lang="de-DE" sz="1200" dirty="0" err="1">
                <a:solidFill>
                  <a:srgbClr val="FFFF00"/>
                </a:solidFill>
                <a:latin typeface="Courier New"/>
                <a:cs typeface="Courier New"/>
              </a:rPr>
              <a:t>uzf.cbc</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END OPTIONS</a:t>
            </a:r>
          </a:p>
          <a:p>
            <a:pPr eaLnBrk="1" hangingPunct="1">
              <a:defRPr/>
            </a:pP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BEGIN DIMENSIONS</a:t>
            </a:r>
          </a:p>
          <a:p>
            <a:pPr eaLnBrk="1" hangingPunct="1">
              <a:defRPr/>
            </a:pPr>
            <a:r>
              <a:rPr lang="de-DE" sz="1200" dirty="0">
                <a:solidFill>
                  <a:srgbClr val="FFFF00"/>
                </a:solidFill>
                <a:latin typeface="Courier New"/>
                <a:cs typeface="Courier New"/>
              </a:rPr>
              <a:t>  NUZFCELLS  200</a:t>
            </a:r>
          </a:p>
          <a:p>
            <a:pPr eaLnBrk="1" hangingPunct="1">
              <a:defRPr/>
            </a:pPr>
            <a:r>
              <a:rPr lang="de-DE" sz="1200" dirty="0">
                <a:solidFill>
                  <a:srgbClr val="FFFF00"/>
                </a:solidFill>
                <a:latin typeface="Courier New"/>
                <a:cs typeface="Courier New"/>
              </a:rPr>
              <a:t>  NTRAILWAVES  10</a:t>
            </a:r>
          </a:p>
          <a:p>
            <a:pPr eaLnBrk="1" hangingPunct="1">
              <a:defRPr/>
            </a:pPr>
            <a:r>
              <a:rPr lang="de-DE" sz="1200" dirty="0">
                <a:solidFill>
                  <a:srgbClr val="FFFF00"/>
                </a:solidFill>
                <a:latin typeface="Courier New"/>
                <a:cs typeface="Courier New"/>
              </a:rPr>
              <a:t>  NWAVESETS  50</a:t>
            </a:r>
          </a:p>
          <a:p>
            <a:pPr eaLnBrk="1" hangingPunct="1">
              <a:defRPr/>
            </a:pPr>
            <a:r>
              <a:rPr lang="de-DE" sz="1200" dirty="0">
                <a:solidFill>
                  <a:srgbClr val="FFFF00"/>
                </a:solidFill>
                <a:latin typeface="Courier New"/>
                <a:cs typeface="Courier New"/>
              </a:rPr>
              <a:t>END DIMENSIONS</a:t>
            </a:r>
          </a:p>
          <a:p>
            <a:pPr eaLnBrk="1" hangingPunct="1">
              <a:defRPr/>
            </a:pP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BEGIN PACKAGEDATA</a:t>
            </a:r>
          </a:p>
          <a:p>
            <a:pPr eaLnBrk="1" hangingPunct="1">
              <a:defRPr/>
            </a:pPr>
            <a:r>
              <a:rPr lang="de-DE" sz="1200" dirty="0">
                <a:solidFill>
                  <a:srgbClr val="FFFF00"/>
                </a:solidFill>
                <a:latin typeface="Courier New"/>
                <a:cs typeface="Courier New"/>
              </a:rPr>
              <a:t>#  NO  CELLID   LFLG VCON SURFDEP      VKS  THTR  THTS  THTI  EPS  BOUNDANAME</a:t>
            </a:r>
          </a:p>
          <a:p>
            <a:pPr eaLnBrk="1" hangingPunct="1">
              <a:defRPr/>
            </a:pPr>
            <a:r>
              <a:rPr lang="de-DE" sz="1200" dirty="0">
                <a:solidFill>
                  <a:srgbClr val="FFFF00"/>
                </a:solidFill>
                <a:latin typeface="Courier New"/>
                <a:cs typeface="Courier New"/>
              </a:rPr>
              <a:t>  	1  1  1   1    1  101     0.1 1.00E-06   0.1   0.3  0.11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  	2  1  1   2    1  102     0.1 1.00E-06   0.1   0.3  0.11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  	3  1  2   1    1  103     0.1 1.00E-06   0.2   0.3  0.21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 DELETED INPUT ---</a:t>
            </a:r>
          </a:p>
          <a:p>
            <a:pPr eaLnBrk="1" hangingPunct="1">
              <a:defRPr/>
            </a:pPr>
            <a:endParaRPr lang="de-DE" sz="1200" dirty="0">
              <a:solidFill>
                <a:srgbClr val="FFFF00"/>
              </a:solidFill>
              <a:latin typeface="Courier New"/>
              <a:cs typeface="Courier New"/>
            </a:endParaRPr>
          </a:p>
        </p:txBody>
      </p:sp>
    </p:spTree>
    <p:extLst>
      <p:ext uri="{BB962C8B-B14F-4D97-AF65-F5344CB8AC3E}">
        <p14:creationId xmlns:p14="http://schemas.microsoft.com/office/powerpoint/2010/main" val="360337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UZF6 Package Input</a:t>
            </a:r>
          </a:p>
        </p:txBody>
      </p:sp>
      <p:sp>
        <p:nvSpPr>
          <p:cNvPr id="7" name="Text Box 2"/>
          <p:cNvSpPr txBox="1">
            <a:spLocks noChangeArrowheads="1"/>
          </p:cNvSpPr>
          <p:nvPr/>
        </p:nvSpPr>
        <p:spPr bwMode="auto">
          <a:xfrm>
            <a:off x="609601" y="1525631"/>
            <a:ext cx="8382000" cy="3970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 DELETED INPUT ---</a:t>
            </a:r>
          </a:p>
          <a:p>
            <a:pPr eaLnBrk="1" hangingPunct="1">
              <a:defRPr/>
            </a:pPr>
            <a:endParaRPr lang="en-US" sz="1200" dirty="0">
              <a:solidFill>
                <a:srgbClr val="FFFF00"/>
              </a:solidFill>
              <a:latin typeface="Courier New" charset="0"/>
            </a:endParaRPr>
          </a:p>
          <a:p>
            <a:pPr eaLnBrk="1" hangingPunct="1">
              <a:defRPr/>
            </a:pPr>
            <a:r>
              <a:rPr lang="de-DE" sz="1200" dirty="0">
                <a:solidFill>
                  <a:srgbClr val="FFFF00"/>
                </a:solidFill>
                <a:latin typeface="Courier New"/>
                <a:cs typeface="Courier New"/>
              </a:rPr>
              <a:t>  198  2 15   4    0    0     0.1 1.00E-06   0.2   0.3  0.21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  199  2 15   5    0    0     0.1 1.00E-06   0.2   0.3  0.21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  200  2 15   6    0    0     0.1 1.00E-06   0.2   0.3  0.21  3.5  </a:t>
            </a:r>
            <a:r>
              <a:rPr lang="de-DE" sz="1200" dirty="0" err="1">
                <a:solidFill>
                  <a:srgbClr val="FFFF00"/>
                </a:solidFill>
                <a:latin typeface="Courier New"/>
                <a:cs typeface="Courier New"/>
              </a:rPr>
              <a:t>uzfcells</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END PACKAGEDATA</a:t>
            </a:r>
          </a:p>
          <a:p>
            <a:pPr eaLnBrk="1" hangingPunct="1">
              <a:defRPr/>
            </a:pP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BEGIN PERIOD 1     </a:t>
            </a:r>
          </a:p>
          <a:p>
            <a:pPr eaLnBrk="1" hangingPunct="1">
              <a:defRPr/>
            </a:pPr>
            <a:r>
              <a:rPr lang="de-DE" sz="1200" dirty="0">
                <a:solidFill>
                  <a:srgbClr val="FFFF00"/>
                </a:solidFill>
                <a:latin typeface="Courier New"/>
                <a:cs typeface="Courier New"/>
              </a:rPr>
              <a:t># </a:t>
            </a:r>
            <a:r>
              <a:rPr lang="de-DE" sz="1200" dirty="0" err="1">
                <a:solidFill>
                  <a:srgbClr val="FFFF00"/>
                </a:solidFill>
                <a:latin typeface="Courier New"/>
                <a:cs typeface="Courier New"/>
              </a:rPr>
              <a:t>uzfid</a:t>
            </a:r>
            <a:r>
              <a:rPr lang="de-DE" sz="1200" dirty="0">
                <a:solidFill>
                  <a:srgbClr val="FFFF00"/>
                </a:solidFill>
                <a:latin typeface="Courier New"/>
                <a:cs typeface="Courier New"/>
              </a:rPr>
              <a:t> </a:t>
            </a:r>
            <a:r>
              <a:rPr lang="de-DE" sz="1200" dirty="0" err="1">
                <a:solidFill>
                  <a:srgbClr val="FFFF00"/>
                </a:solidFill>
                <a:latin typeface="Courier New"/>
                <a:cs typeface="Courier New"/>
              </a:rPr>
              <a:t>finf</a:t>
            </a:r>
            <a:r>
              <a:rPr lang="de-DE" sz="1200" dirty="0">
                <a:solidFill>
                  <a:srgbClr val="FFFF00"/>
                </a:solidFill>
                <a:latin typeface="Courier New"/>
                <a:cs typeface="Courier New"/>
              </a:rPr>
              <a:t> </a:t>
            </a:r>
            <a:r>
              <a:rPr lang="de-DE" sz="1200" dirty="0" err="1">
                <a:solidFill>
                  <a:srgbClr val="FFFF00"/>
                </a:solidFill>
                <a:latin typeface="Courier New"/>
                <a:cs typeface="Courier New"/>
              </a:rPr>
              <a:t>pet</a:t>
            </a:r>
            <a:r>
              <a:rPr lang="de-DE" sz="1200" dirty="0">
                <a:solidFill>
                  <a:srgbClr val="FFFF00"/>
                </a:solidFill>
                <a:latin typeface="Courier New"/>
                <a:cs typeface="Courier New"/>
              </a:rPr>
              <a:t> </a:t>
            </a:r>
            <a:r>
              <a:rPr lang="de-DE" sz="1200" dirty="0" err="1">
                <a:solidFill>
                  <a:srgbClr val="FFFF00"/>
                </a:solidFill>
                <a:latin typeface="Courier New"/>
                <a:cs typeface="Courier New"/>
              </a:rPr>
              <a:t>extdp</a:t>
            </a:r>
            <a:r>
              <a:rPr lang="de-DE" sz="1200" dirty="0">
                <a:solidFill>
                  <a:srgbClr val="FFFF00"/>
                </a:solidFill>
                <a:latin typeface="Courier New"/>
                <a:cs typeface="Courier New"/>
              </a:rPr>
              <a:t> </a:t>
            </a:r>
            <a:r>
              <a:rPr lang="de-DE" sz="1200" dirty="0" err="1">
                <a:solidFill>
                  <a:srgbClr val="FFFF00"/>
                </a:solidFill>
                <a:latin typeface="Courier New"/>
                <a:cs typeface="Courier New"/>
              </a:rPr>
              <a:t>extwc</a:t>
            </a:r>
            <a:r>
              <a:rPr lang="de-DE" sz="1200" dirty="0">
                <a:solidFill>
                  <a:srgbClr val="FFFF00"/>
                </a:solidFill>
                <a:latin typeface="Courier New"/>
                <a:cs typeface="Courier New"/>
              </a:rPr>
              <a:t> ha </a:t>
            </a:r>
            <a:r>
              <a:rPr lang="de-DE" sz="1200" dirty="0" err="1">
                <a:solidFill>
                  <a:srgbClr val="FFFF00"/>
                </a:solidFill>
                <a:latin typeface="Courier New"/>
                <a:cs typeface="Courier New"/>
              </a:rPr>
              <a:t>hroot</a:t>
            </a:r>
            <a:r>
              <a:rPr lang="de-DE" sz="1200" dirty="0">
                <a:solidFill>
                  <a:srgbClr val="FFFF00"/>
                </a:solidFill>
                <a:latin typeface="Courier New"/>
                <a:cs typeface="Courier New"/>
              </a:rPr>
              <a:t> </a:t>
            </a:r>
            <a:r>
              <a:rPr lang="de-DE" sz="1200" dirty="0" err="1">
                <a:solidFill>
                  <a:srgbClr val="FFFF00"/>
                </a:solidFill>
                <a:latin typeface="Courier New"/>
                <a:cs typeface="Courier New"/>
              </a:rPr>
              <a:t>rootact</a:t>
            </a:r>
            <a:endParaRPr lang="de-DE" sz="1200" dirty="0">
              <a:solidFill>
                <a:srgbClr val="FFFF00"/>
              </a:solidFill>
              <a:latin typeface="Courier New"/>
              <a:cs typeface="Courier New"/>
            </a:endParaRPr>
          </a:p>
          <a:p>
            <a:pPr eaLnBrk="1" hangingPunct="1">
              <a:defRPr/>
            </a:pPr>
            <a:r>
              <a:rPr lang="de-DE" sz="1200" dirty="0">
                <a:solidFill>
                  <a:srgbClr val="FFFF00"/>
                </a:solidFill>
                <a:latin typeface="Courier New"/>
                <a:cs typeface="Courier New"/>
              </a:rPr>
              <a:t>  1 3.34E-10 1.00E-08 15 0.100005 0.0 0.0 0.0</a:t>
            </a:r>
          </a:p>
          <a:p>
            <a:pPr eaLnBrk="1" hangingPunct="1">
              <a:defRPr/>
            </a:pPr>
            <a:r>
              <a:rPr lang="de-DE" sz="1200" dirty="0">
                <a:solidFill>
                  <a:srgbClr val="FFFF00"/>
                </a:solidFill>
                <a:latin typeface="Courier New"/>
                <a:cs typeface="Courier New"/>
              </a:rPr>
              <a:t>  2 6.68E-10 1.00E-08 15 0.100005 0.0 0.0 0.0</a:t>
            </a:r>
          </a:p>
          <a:p>
            <a:pPr eaLnBrk="1" hangingPunct="1">
              <a:defRPr/>
            </a:pPr>
            <a:r>
              <a:rPr lang="de-DE" sz="1200" dirty="0">
                <a:solidFill>
                  <a:srgbClr val="FFFF00"/>
                </a:solidFill>
                <a:latin typeface="Courier New"/>
                <a:cs typeface="Courier New"/>
              </a:rPr>
              <a:t>  3 6.68E-10 1.00E-08 15 0.20001 0.0 0.0 0.0</a:t>
            </a:r>
          </a:p>
          <a:p>
            <a:pPr eaLnBrk="1" hangingPunct="1">
              <a:defRPr/>
            </a:pPr>
            <a:endParaRPr lang="en-US" sz="1200" dirty="0">
              <a:solidFill>
                <a:srgbClr val="FFFF00"/>
              </a:solidFill>
              <a:latin typeface="Courier New" charset="0"/>
            </a:endParaRPr>
          </a:p>
          <a:p>
            <a:pPr eaLnBrk="1" hangingPunct="1">
              <a:defRPr/>
            </a:pPr>
            <a:r>
              <a:rPr lang="en-US" sz="1200" dirty="0">
                <a:solidFill>
                  <a:srgbClr val="FFFF00"/>
                </a:solidFill>
                <a:latin typeface="Courier New" charset="0"/>
              </a:rPr>
              <a:t>--- DELETED INPUT ---</a:t>
            </a:r>
          </a:p>
          <a:p>
            <a:pPr eaLnBrk="1" hangingPunct="1">
              <a:defRPr/>
            </a:pPr>
            <a:endParaRPr lang="en-US" sz="1200" dirty="0">
              <a:solidFill>
                <a:srgbClr val="FFFF00"/>
              </a:solidFill>
              <a:latin typeface="Courier New" charset="0"/>
            </a:endParaRPr>
          </a:p>
          <a:p>
            <a:pPr eaLnBrk="1" hangingPunct="1">
              <a:defRPr/>
            </a:pPr>
            <a:r>
              <a:rPr lang="nb-NO" sz="1200" dirty="0">
                <a:solidFill>
                  <a:srgbClr val="FFFF00"/>
                </a:solidFill>
                <a:latin typeface="Courier New" charset="0"/>
              </a:rPr>
              <a:t>  98 2.68E-09 1.00E-08 15 0.20001 0.0 0.0 0.0</a:t>
            </a:r>
          </a:p>
          <a:p>
            <a:pPr eaLnBrk="1" hangingPunct="1">
              <a:defRPr/>
            </a:pPr>
            <a:r>
              <a:rPr lang="nb-NO" sz="1200" dirty="0">
                <a:solidFill>
                  <a:srgbClr val="FFFF00"/>
                </a:solidFill>
                <a:latin typeface="Courier New" charset="0"/>
              </a:rPr>
              <a:t>  99 2.68E-09 1.00E-08 15 0.20001 0.0 0.0 0.0</a:t>
            </a:r>
          </a:p>
          <a:p>
            <a:pPr eaLnBrk="1" hangingPunct="1">
              <a:defRPr/>
            </a:pPr>
            <a:r>
              <a:rPr lang="nb-NO" sz="1200" dirty="0">
                <a:solidFill>
                  <a:srgbClr val="FFFF00"/>
                </a:solidFill>
                <a:latin typeface="Courier New" charset="0"/>
              </a:rPr>
              <a:t>  100 2.68E-09 1.00E-08 15 0.20001 0.0 0.0 0.0</a:t>
            </a:r>
          </a:p>
          <a:p>
            <a:pPr eaLnBrk="1" hangingPunct="1">
              <a:defRPr/>
            </a:pPr>
            <a:r>
              <a:rPr lang="nb-NO" sz="1200" dirty="0">
                <a:solidFill>
                  <a:srgbClr val="FFFF00"/>
                </a:solidFill>
                <a:latin typeface="Courier New" charset="0"/>
              </a:rPr>
              <a:t>END PERIOD </a:t>
            </a:r>
            <a:endParaRPr lang="en-US" sz="1200" dirty="0">
              <a:solidFill>
                <a:srgbClr val="FFFF00"/>
              </a:solidFill>
              <a:latin typeface="Courier New" charset="0"/>
            </a:endParaRPr>
          </a:p>
          <a:p>
            <a:pPr eaLnBrk="1" hangingPunct="1">
              <a:defRPr/>
            </a:pPr>
            <a:endParaRPr lang="de-DE" sz="1200" dirty="0">
              <a:solidFill>
                <a:srgbClr val="FFFF00"/>
              </a:solidFill>
              <a:latin typeface="Courier New"/>
              <a:cs typeface="Courier New"/>
            </a:endParaRPr>
          </a:p>
        </p:txBody>
      </p:sp>
    </p:spTree>
    <p:extLst>
      <p:ext uri="{BB962C8B-B14F-4D97-AF65-F5344CB8AC3E}">
        <p14:creationId xmlns:p14="http://schemas.microsoft.com/office/powerpoint/2010/main" val="270457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1C64-093A-B644-9226-8086C4A67448}"/>
              </a:ext>
            </a:extLst>
          </p:cNvPr>
          <p:cNvSpPr>
            <a:spLocks noGrp="1"/>
          </p:cNvSpPr>
          <p:nvPr>
            <p:ph type="title"/>
          </p:nvPr>
        </p:nvSpPr>
        <p:spPr/>
        <p:txBody>
          <a:bodyPr/>
          <a:lstStyle/>
          <a:p>
            <a:r>
              <a:rPr lang="en-US" dirty="0"/>
              <a:t>Streamflow Routing Package</a:t>
            </a:r>
          </a:p>
        </p:txBody>
      </p:sp>
      <p:sp>
        <p:nvSpPr>
          <p:cNvPr id="3" name="Text Placeholder 2">
            <a:extLst>
              <a:ext uri="{FF2B5EF4-FFF2-40B4-BE49-F238E27FC236}">
                <a16:creationId xmlns:a16="http://schemas.microsoft.com/office/drawing/2014/main" id="{F84ABD2F-D281-3B4C-B96E-35178C9F22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8337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a:t>
            </a:r>
          </a:p>
        </p:txBody>
      </p:sp>
      <p:pic>
        <p:nvPicPr>
          <p:cNvPr id="5" name="Picture 4" descr="gwf-fig7-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709" y="1382661"/>
            <a:ext cx="5086351" cy="4800600"/>
          </a:xfrm>
          <a:prstGeom prst="rect">
            <a:avLst/>
          </a:prstGeom>
          <a:solidFill>
            <a:schemeClr val="bg1"/>
          </a:solidFill>
        </p:spPr>
      </p:pic>
    </p:spTree>
    <p:extLst>
      <p:ext uri="{BB962C8B-B14F-4D97-AF65-F5344CB8AC3E}">
        <p14:creationId xmlns:p14="http://schemas.microsoft.com/office/powerpoint/2010/main" val="3659667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Capabilities</a:t>
            </a:r>
          </a:p>
        </p:txBody>
      </p:sp>
      <p:sp>
        <p:nvSpPr>
          <p:cNvPr id="3" name="Content Placeholder 2"/>
          <p:cNvSpPr>
            <a:spLocks noGrp="1"/>
          </p:cNvSpPr>
          <p:nvPr>
            <p:ph idx="1"/>
          </p:nvPr>
        </p:nvSpPr>
        <p:spPr>
          <a:xfrm>
            <a:off x="609602" y="1258491"/>
            <a:ext cx="10968567" cy="4847139"/>
          </a:xfrm>
        </p:spPr>
        <p:txBody>
          <a:bodyPr/>
          <a:lstStyle/>
          <a:p>
            <a:pPr marL="0" indent="0">
              <a:buNone/>
              <a:defRPr/>
            </a:pPr>
            <a:r>
              <a:rPr lang="en-US" sz="2400" dirty="0"/>
              <a:t>Capabilities</a:t>
            </a:r>
          </a:p>
          <a:p>
            <a:pPr>
              <a:defRPr/>
            </a:pPr>
            <a:r>
              <a:rPr lang="en-US" sz="2400" b="0" dirty="0"/>
              <a:t>multiple diversions from a single reach</a:t>
            </a:r>
          </a:p>
          <a:p>
            <a:pPr>
              <a:defRPr/>
            </a:pPr>
            <a:r>
              <a:rPr lang="en-US" sz="2400" b="0" dirty="0"/>
              <a:t>downstream outflow from a reach to multiple segments using user-specified time-varying discharge fractions.</a:t>
            </a:r>
          </a:p>
          <a:p>
            <a:pPr>
              <a:defRPr/>
            </a:pPr>
            <a:r>
              <a:rPr lang="en-US" sz="2400" b="0" dirty="0"/>
              <a:t>diversion priority scheme can be implemented based on diversion order</a:t>
            </a:r>
          </a:p>
          <a:p>
            <a:pPr>
              <a:defRPr/>
            </a:pPr>
            <a:r>
              <a:rPr lang="en-US" sz="2400" b="0" dirty="0"/>
              <a:t>Inactive reaches</a:t>
            </a:r>
            <a:endParaRPr lang="en-US" sz="2400" dirty="0"/>
          </a:p>
          <a:p>
            <a:pPr>
              <a:defRPr/>
            </a:pPr>
            <a:r>
              <a:rPr lang="en-US" sz="2400" b="0" dirty="0"/>
              <a:t>rectangular reaches</a:t>
            </a:r>
          </a:p>
          <a:p>
            <a:pPr>
              <a:defRPr/>
            </a:pPr>
            <a:r>
              <a:rPr lang="en-US" sz="2400" b="0" dirty="0"/>
              <a:t>stream data are specified by reach</a:t>
            </a:r>
          </a:p>
          <a:p>
            <a:pPr>
              <a:defRPr/>
            </a:pPr>
            <a:r>
              <a:rPr lang="en-US" sz="2400" b="0" dirty="0"/>
              <a:t>explicitly defined reach connectivity</a:t>
            </a:r>
          </a:p>
          <a:p>
            <a:pPr>
              <a:defRPr/>
            </a:pPr>
            <a:r>
              <a:rPr lang="en-US" sz="2400" b="0" dirty="0"/>
              <a:t>currently no UZF under reaches</a:t>
            </a:r>
          </a:p>
          <a:p>
            <a:pPr>
              <a:defRPr/>
            </a:pPr>
            <a:r>
              <a:rPr lang="en-US" sz="2400" b="0" dirty="0"/>
              <a:t>no Kinematic Routing (no reach storage changes)</a:t>
            </a:r>
            <a:endParaRPr lang="en-US" sz="2400" dirty="0"/>
          </a:p>
        </p:txBody>
      </p:sp>
    </p:spTree>
    <p:extLst>
      <p:ext uri="{BB962C8B-B14F-4D97-AF65-F5344CB8AC3E}">
        <p14:creationId xmlns:p14="http://schemas.microsoft.com/office/powerpoint/2010/main" val="2405034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C14E317-01C3-1548-BA3E-A364B20CD8CE}"/>
              </a:ext>
            </a:extLst>
          </p:cNvPr>
          <p:cNvGrpSpPr/>
          <p:nvPr/>
        </p:nvGrpSpPr>
        <p:grpSpPr>
          <a:xfrm>
            <a:off x="2055284" y="1553839"/>
            <a:ext cx="8077200" cy="4800600"/>
            <a:chOff x="1543049" y="1091380"/>
            <a:chExt cx="6057900" cy="3600450"/>
          </a:xfrm>
        </p:grpSpPr>
        <p:pic>
          <p:nvPicPr>
            <p:cNvPr id="8" name="Picture 7"/>
            <p:cNvPicPr>
              <a:picLocks noChangeAspect="1"/>
            </p:cNvPicPr>
            <p:nvPr/>
          </p:nvPicPr>
          <p:blipFill rotWithShape="1">
            <a:blip r:embed="rId2"/>
            <a:srcRect b="12496"/>
            <a:stretch/>
          </p:blipFill>
          <p:spPr>
            <a:xfrm>
              <a:off x="2636500" y="1091380"/>
              <a:ext cx="3870999" cy="247566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49" y="3834580"/>
              <a:ext cx="6057900" cy="228600"/>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887" y="4187005"/>
              <a:ext cx="2562225" cy="504825"/>
            </a:xfrm>
            <a:prstGeom prst="rect">
              <a:avLst/>
            </a:prstGeom>
          </p:spPr>
        </p:pic>
      </p:grpSp>
      <p:sp>
        <p:nvSpPr>
          <p:cNvPr id="4" name="Title 3">
            <a:extLst>
              <a:ext uri="{FF2B5EF4-FFF2-40B4-BE49-F238E27FC236}">
                <a16:creationId xmlns:a16="http://schemas.microsoft.com/office/drawing/2014/main" id="{1218DB66-54FF-FE4D-927F-2EF1CAE62D03}"/>
              </a:ext>
            </a:extLst>
          </p:cNvPr>
          <p:cNvSpPr>
            <a:spLocks noGrp="1"/>
          </p:cNvSpPr>
          <p:nvPr>
            <p:ph type="title"/>
          </p:nvPr>
        </p:nvSpPr>
        <p:spPr/>
        <p:txBody>
          <a:bodyPr/>
          <a:lstStyle/>
          <a:p>
            <a:r>
              <a:rPr lang="en-US" dirty="0"/>
              <a:t>SFR6 Package Continuity Equation</a:t>
            </a:r>
          </a:p>
        </p:txBody>
      </p:sp>
    </p:spTree>
    <p:extLst>
      <p:ext uri="{BB962C8B-B14F-4D97-AF65-F5344CB8AC3E}">
        <p14:creationId xmlns:p14="http://schemas.microsoft.com/office/powerpoint/2010/main" val="1177962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r-connectiv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193" y="1624371"/>
            <a:ext cx="7681383" cy="4343400"/>
          </a:xfrm>
          <a:prstGeom prst="rect">
            <a:avLst/>
          </a:prstGeom>
          <a:solidFill>
            <a:schemeClr val="bg1"/>
          </a:solidFill>
        </p:spPr>
      </p:pic>
      <p:sp>
        <p:nvSpPr>
          <p:cNvPr id="2" name="Title 1"/>
          <p:cNvSpPr>
            <a:spLocks noGrp="1"/>
          </p:cNvSpPr>
          <p:nvPr>
            <p:ph type="title"/>
          </p:nvPr>
        </p:nvSpPr>
        <p:spPr/>
        <p:txBody>
          <a:bodyPr/>
          <a:lstStyle/>
          <a:p>
            <a:pPr>
              <a:defRPr/>
            </a:pPr>
            <a:r>
              <a:rPr lang="en-US" dirty="0"/>
              <a:t>SFR6 Package Connectivity</a:t>
            </a:r>
          </a:p>
        </p:txBody>
      </p:sp>
    </p:spTree>
    <p:extLst>
      <p:ext uri="{BB962C8B-B14F-4D97-AF65-F5344CB8AC3E}">
        <p14:creationId xmlns:p14="http://schemas.microsoft.com/office/powerpoint/2010/main" val="452362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Input</a:t>
            </a:r>
          </a:p>
        </p:txBody>
      </p:sp>
      <p:sp>
        <p:nvSpPr>
          <p:cNvPr id="7" name="Text Box 2"/>
          <p:cNvSpPr txBox="1">
            <a:spLocks noChangeArrowheads="1"/>
          </p:cNvSpPr>
          <p:nvPr/>
        </p:nvSpPr>
        <p:spPr bwMode="auto">
          <a:xfrm>
            <a:off x="609601" y="1219613"/>
            <a:ext cx="8382000" cy="51053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051" dirty="0">
                <a:solidFill>
                  <a:srgbClr val="FFFF00"/>
                </a:solidFill>
                <a:latin typeface="Courier New"/>
                <a:cs typeface="Courier New"/>
              </a:rPr>
              <a:t>BEGIN OPTIONS</a:t>
            </a:r>
          </a:p>
          <a:p>
            <a:pPr eaLnBrk="1" hangingPunct="1">
              <a:defRPr/>
            </a:pPr>
            <a:r>
              <a:rPr lang="de-DE" sz="1051" dirty="0">
                <a:solidFill>
                  <a:srgbClr val="FFFF00"/>
                </a:solidFill>
                <a:latin typeface="Courier New"/>
                <a:cs typeface="Courier New"/>
              </a:rPr>
              <a:t>  PRINT_STAGE</a:t>
            </a:r>
          </a:p>
          <a:p>
            <a:pPr eaLnBrk="1" hangingPunct="1">
              <a:defRPr/>
            </a:pPr>
            <a:r>
              <a:rPr lang="de-DE" sz="1051" dirty="0">
                <a:solidFill>
                  <a:srgbClr val="FFFF00"/>
                </a:solidFill>
                <a:latin typeface="Courier New"/>
                <a:cs typeface="Courier New"/>
              </a:rPr>
              <a:t>  PRINT_FLOWS</a:t>
            </a:r>
          </a:p>
          <a:p>
            <a:pPr eaLnBrk="1" hangingPunct="1">
              <a:defRPr/>
            </a:pPr>
            <a:r>
              <a:rPr lang="de-DE" sz="1051" dirty="0">
                <a:solidFill>
                  <a:srgbClr val="FFFF00"/>
                </a:solidFill>
                <a:latin typeface="Courier New"/>
                <a:cs typeface="Courier New"/>
              </a:rPr>
              <a:t>  UNIT_CONVERSION    128390.00    </a:t>
            </a:r>
          </a:p>
          <a:p>
            <a:pPr eaLnBrk="1" hangingPunct="1">
              <a:defRPr/>
            </a:pPr>
            <a:r>
              <a:rPr lang="de-DE" sz="1051" dirty="0">
                <a:solidFill>
                  <a:srgbClr val="FFFF00"/>
                </a:solidFill>
                <a:latin typeface="Courier New"/>
                <a:cs typeface="Courier New"/>
              </a:rPr>
              <a:t>  MOVER</a:t>
            </a:r>
          </a:p>
          <a:p>
            <a:pPr eaLnBrk="1" hangingPunct="1">
              <a:defRPr/>
            </a:pPr>
            <a:r>
              <a:rPr lang="de-DE" sz="1051" dirty="0">
                <a:solidFill>
                  <a:srgbClr val="FFFF00"/>
                </a:solidFill>
                <a:latin typeface="Courier New"/>
                <a:cs typeface="Courier New"/>
              </a:rPr>
              <a:t>  SAVE_FLOWS</a:t>
            </a:r>
          </a:p>
          <a:p>
            <a:pPr eaLnBrk="1" hangingPunct="1">
              <a:defRPr/>
            </a:pPr>
            <a:r>
              <a:rPr lang="de-DE" sz="1051" dirty="0">
                <a:solidFill>
                  <a:srgbClr val="FFFF00"/>
                </a:solidFill>
                <a:latin typeface="Courier New"/>
                <a:cs typeface="Courier New"/>
              </a:rPr>
              <a:t>  STAGE FILEOUT mf6-gwt.sfr.stage.bin</a:t>
            </a:r>
          </a:p>
          <a:p>
            <a:pPr eaLnBrk="1" hangingPunct="1">
              <a:defRPr/>
            </a:pPr>
            <a:r>
              <a:rPr lang="de-DE" sz="1051" dirty="0">
                <a:solidFill>
                  <a:srgbClr val="FFFF00"/>
                </a:solidFill>
                <a:latin typeface="Courier New"/>
                <a:cs typeface="Courier New"/>
              </a:rPr>
              <a:t>  BUDGET FILEOUT mf6-gwt.sfr.cbc</a:t>
            </a:r>
          </a:p>
          <a:p>
            <a:pPr eaLnBrk="1" hangingPunct="1">
              <a:defRPr/>
            </a:pPr>
            <a:r>
              <a:rPr lang="de-DE" sz="1051" dirty="0">
                <a:solidFill>
                  <a:srgbClr val="FFFF00"/>
                </a:solidFill>
                <a:latin typeface="Courier New"/>
                <a:cs typeface="Courier New"/>
              </a:rPr>
              <a:t>END OPTIONS</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DIMENSIONS</a:t>
            </a:r>
          </a:p>
          <a:p>
            <a:pPr eaLnBrk="1" hangingPunct="1">
              <a:defRPr/>
            </a:pPr>
            <a:r>
              <a:rPr lang="de-DE" sz="1051" dirty="0">
                <a:solidFill>
                  <a:srgbClr val="FFFF00"/>
                </a:solidFill>
                <a:latin typeface="Courier New"/>
                <a:cs typeface="Courier New"/>
              </a:rPr>
              <a:t>  NREACHES  38</a:t>
            </a:r>
          </a:p>
          <a:p>
            <a:pPr eaLnBrk="1" hangingPunct="1">
              <a:defRPr/>
            </a:pPr>
            <a:r>
              <a:rPr lang="de-DE" sz="1051" dirty="0">
                <a:solidFill>
                  <a:srgbClr val="FFFF00"/>
                </a:solidFill>
                <a:latin typeface="Courier New"/>
                <a:cs typeface="Courier New"/>
              </a:rPr>
              <a:t>END DIMENSIONS</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PACKAGEDATA</a:t>
            </a:r>
          </a:p>
          <a:p>
            <a:pPr eaLnBrk="1" hangingPunct="1">
              <a:defRPr/>
            </a:pPr>
            <a:r>
              <a:rPr lang="de-DE" sz="1051" dirty="0">
                <a:solidFill>
                  <a:srgbClr val="FFFF00"/>
                </a:solidFill>
                <a:latin typeface="Courier New"/>
                <a:cs typeface="Courier New"/>
              </a:rPr>
              <a:t>#RNO  CELLID     RLEN     RWID          RGRD     RBTP     RBTH     RBHK           MAN NCON  USTRF NDV</a:t>
            </a:r>
          </a:p>
          <a:p>
            <a:pPr eaLnBrk="1" hangingPunct="1">
              <a:defRPr/>
            </a:pPr>
            <a:r>
              <a:rPr lang="de-DE" sz="1051" dirty="0">
                <a:solidFill>
                  <a:srgbClr val="FFFF00"/>
                </a:solidFill>
                <a:latin typeface="Courier New"/>
                <a:cs typeface="Courier New"/>
              </a:rPr>
              <a:t>   1 1  1 23 400.0000 5.000000 0.1818182E-02 48.63636 1.000000 100.0000 0.3000000E-01    1 1.0000   0</a:t>
            </a:r>
          </a:p>
          <a:p>
            <a:pPr eaLnBrk="1" hangingPunct="1">
              <a:defRPr/>
            </a:pPr>
            <a:r>
              <a:rPr lang="de-DE" sz="1051" dirty="0">
                <a:solidFill>
                  <a:srgbClr val="FFFF00"/>
                </a:solidFill>
                <a:latin typeface="Courier New"/>
                <a:cs typeface="Courier New"/>
              </a:rPr>
              <a:t>   2 1  2 23 200.0000 5.000000 0.1818182E-02 48.09091 1.000000 100.0000 0.3000000E-01    2 1.0000   0</a:t>
            </a:r>
          </a:p>
          <a:p>
            <a:pPr eaLnBrk="1" hangingPunct="1">
              <a:defRPr/>
            </a:pPr>
            <a:r>
              <a:rPr lang="de-DE" sz="1051" dirty="0">
                <a:solidFill>
                  <a:srgbClr val="FFFF00"/>
                </a:solidFill>
                <a:latin typeface="Courier New"/>
                <a:cs typeface="Courier New"/>
              </a:rPr>
              <a:t>   3 1  2 22 400.0000 5.000000 0.1818182E-02 47.54546 1.000000 100.0000 0.3000000E-01    2 1.0000   0</a:t>
            </a:r>
          </a:p>
          <a:p>
            <a:pPr eaLnBrk="1" hangingPunct="1">
              <a:defRPr/>
            </a:pPr>
            <a:r>
              <a:rPr lang="de-DE" sz="1051" dirty="0">
                <a:solidFill>
                  <a:srgbClr val="FFFF00"/>
                </a:solidFill>
                <a:latin typeface="Courier New"/>
                <a:cs typeface="Courier New"/>
              </a:rPr>
              <a:t>   4 1  3 21 400.0000 5.000000 0.1818182E-02 46.81818 1.000000 100.0000 0.3000000E-01    2 1.0000   0</a:t>
            </a:r>
          </a:p>
          <a:p>
            <a:pPr eaLnBrk="1" hangingPunct="1">
              <a:defRPr/>
            </a:pPr>
            <a:r>
              <a:rPr lang="de-DE" sz="1051" dirty="0">
                <a:solidFill>
                  <a:srgbClr val="FFFF00"/>
                </a:solidFill>
                <a:latin typeface="Courier New"/>
                <a:cs typeface="Courier New"/>
              </a:rPr>
              <a:t>   5 1  4 20 400.0000 5.000000 0.1818182E-02 46.09091 1.000000 100.0000 0.3000000E-01    2 1.0000   0</a:t>
            </a:r>
          </a:p>
          <a:p>
            <a:pPr eaLnBrk="1" hangingPunct="1">
              <a:defRPr/>
            </a:pPr>
            <a:r>
              <a:rPr lang="de-DE" sz="1051" dirty="0">
                <a:solidFill>
                  <a:srgbClr val="FFFF00"/>
                </a:solidFill>
                <a:latin typeface="Courier New"/>
                <a:cs typeface="Courier New"/>
              </a:rPr>
              <a:t>   6 1  5 20 400.0000 5.000000 0.1818182E-02 45.36364 1.000000 100.0000 0.3000000E-01    1 1.0000   0</a:t>
            </a:r>
          </a:p>
          <a:p>
            <a:pPr eaLnBrk="1" hangingPunct="1">
              <a:defRPr/>
            </a:pPr>
            <a:r>
              <a:rPr lang="de-DE" sz="1051" dirty="0">
                <a:solidFill>
                  <a:srgbClr val="FFFF00"/>
                </a:solidFill>
                <a:latin typeface="Courier New"/>
                <a:cs typeface="Courier New"/>
              </a:rPr>
              <a:t>   7 1 17 18 400.0000 5.000000 0.2187500E-02 44.06250 1.000000 100.0000 0.3000000E-01    1 1.0000   0</a:t>
            </a:r>
          </a:p>
          <a:p>
            <a:pPr eaLnBrk="1" hangingPunct="1">
              <a:defRPr/>
            </a:pPr>
            <a:r>
              <a:rPr lang="de-DE" sz="1051" dirty="0">
                <a:solidFill>
                  <a:srgbClr val="FFFF00"/>
                </a:solidFill>
                <a:latin typeface="Courier New"/>
                <a:cs typeface="Courier New"/>
              </a:rPr>
              <a:t>   8 1 18 18 400.0000 5.000000 0.2187500E-02 43.18750 1.000000 100.0000 0.3000000E-01    2 1.0000   0</a:t>
            </a:r>
          </a:p>
          <a:p>
            <a:pPr eaLnBrk="1" hangingPunct="1">
              <a:defRPr/>
            </a:pPr>
            <a:r>
              <a:rPr lang="de-DE" sz="1051" dirty="0">
                <a:solidFill>
                  <a:srgbClr val="FFFF00"/>
                </a:solidFill>
                <a:latin typeface="Courier New"/>
                <a:cs typeface="Courier New"/>
              </a:rPr>
              <a:t>   9 1 19 18 400.0000 5.000000 0.2187500E-02 42.31250 1.000000 100.0000 0.3000000E-01    2 1.0000   0</a:t>
            </a:r>
          </a:p>
          <a:p>
            <a:pPr eaLnBrk="1" hangingPunct="1">
              <a:defRPr/>
            </a:pPr>
            <a:r>
              <a:rPr lang="de-DE" sz="1051" dirty="0">
                <a:solidFill>
                  <a:srgbClr val="FFFF00"/>
                </a:solidFill>
                <a:latin typeface="Courier New"/>
                <a:cs typeface="Courier New"/>
              </a:rPr>
              <a:t>  10 1 20 17 400.0000 5.000000 0.2187500E-02 41.43750 1.000000 100.0000 0.3000000E-01    2 1.0000   0</a:t>
            </a:r>
          </a:p>
          <a:p>
            <a:pPr eaLnBrk="1" hangingPunct="1">
              <a:defRPr/>
            </a:pPr>
            <a:r>
              <a:rPr lang="de-DE" sz="1051" dirty="0">
                <a:solidFill>
                  <a:srgbClr val="FFFF00"/>
                </a:solidFill>
                <a:latin typeface="Courier New"/>
                <a:cs typeface="Courier New"/>
              </a:rPr>
              <a:t>  11 1 21 17 400.0000 5.000000 0.2187500E-02 40.56250 1.000000 100.0000 0.3000000E-01    2 1.0000   0</a:t>
            </a:r>
          </a:p>
          <a:p>
            <a:pPr eaLnBrk="1" hangingPunct="1">
              <a:defRPr/>
            </a:pPr>
            <a:r>
              <a:rPr lang="de-DE" sz="1051" dirty="0">
                <a:solidFill>
                  <a:srgbClr val="FFFF00"/>
                </a:solidFill>
                <a:latin typeface="Courier New"/>
                <a:cs typeface="Courier New"/>
              </a:rPr>
              <a:t>  12 1 22 17 400.0000 5.000000 0.2187500E-02 39.68750 1.000000 100.0000 0.3000000E-01    2 1.0000   0</a:t>
            </a:r>
          </a:p>
          <a:p>
            <a:pPr eaLnBrk="1" hangingPunct="1">
              <a:defRPr/>
            </a:pPr>
            <a:endParaRPr lang="de-DE" sz="1051" dirty="0">
              <a:solidFill>
                <a:srgbClr val="FFFF00"/>
              </a:solidFill>
              <a:latin typeface="Courier New"/>
              <a:cs typeface="Courier New"/>
            </a:endParaRPr>
          </a:p>
          <a:p>
            <a:pPr eaLnBrk="1" hangingPunct="1">
              <a:defRPr/>
            </a:pPr>
            <a:r>
              <a:rPr lang="en-US" sz="1051" dirty="0">
                <a:solidFill>
                  <a:srgbClr val="FFFF00"/>
                </a:solidFill>
                <a:latin typeface="Courier New" charset="0"/>
              </a:rPr>
              <a:t>--- DELETED INPUT ---</a:t>
            </a:r>
          </a:p>
          <a:p>
            <a:pPr eaLnBrk="1" hangingPunct="1">
              <a:defRPr/>
            </a:pPr>
            <a:r>
              <a:rPr lang="de-DE" sz="1051" dirty="0">
                <a:solidFill>
                  <a:srgbClr val="FFFF00"/>
                </a:solidFill>
                <a:latin typeface="Courier New"/>
                <a:cs typeface="Courier New"/>
              </a:rPr>
              <a:t> </a:t>
            </a:r>
            <a:endParaRPr lang="en-US" sz="1051"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AA366CAF-C1C5-AE42-8514-3942A327471A}"/>
              </a:ext>
            </a:extLst>
          </p:cNvPr>
          <p:cNvPicPr>
            <a:picLocks noChangeAspect="1"/>
          </p:cNvPicPr>
          <p:nvPr/>
        </p:nvPicPr>
        <p:blipFill>
          <a:blip r:embed="rId2"/>
          <a:stretch>
            <a:fillRect/>
          </a:stretch>
        </p:blipFill>
        <p:spPr>
          <a:xfrm>
            <a:off x="8991602" y="1527483"/>
            <a:ext cx="3098452" cy="4519084"/>
          </a:xfrm>
          <a:prstGeom prst="rect">
            <a:avLst/>
          </a:prstGeom>
        </p:spPr>
      </p:pic>
    </p:spTree>
    <p:extLst>
      <p:ext uri="{BB962C8B-B14F-4D97-AF65-F5344CB8AC3E}">
        <p14:creationId xmlns:p14="http://schemas.microsoft.com/office/powerpoint/2010/main" val="2862220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Advanced packages</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49274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Input – cont.</a:t>
            </a:r>
          </a:p>
        </p:txBody>
      </p:sp>
      <p:sp>
        <p:nvSpPr>
          <p:cNvPr id="6" name="Text Box 2"/>
          <p:cNvSpPr txBox="1">
            <a:spLocks noChangeArrowheads="1"/>
          </p:cNvSpPr>
          <p:nvPr/>
        </p:nvSpPr>
        <p:spPr bwMode="auto">
          <a:xfrm>
            <a:off x="609601" y="1219614"/>
            <a:ext cx="8382000" cy="51053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051" dirty="0">
                <a:solidFill>
                  <a:srgbClr val="FFFF00"/>
                </a:solidFill>
                <a:latin typeface="Courier New" charset="0"/>
              </a:rPr>
              <a:t>--- DELETED INPUT ---</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  32 1 29 15 400.0000 5.000000 0.2428571E-02 33.51429 1.000000 100.0000 0.3000000E-01    3 1.0000   0</a:t>
            </a:r>
          </a:p>
          <a:p>
            <a:pPr eaLnBrk="1" hangingPunct="1">
              <a:defRPr/>
            </a:pPr>
            <a:r>
              <a:rPr lang="de-DE" sz="1051" dirty="0">
                <a:solidFill>
                  <a:srgbClr val="FFFF00"/>
                </a:solidFill>
                <a:latin typeface="Courier New"/>
                <a:cs typeface="Courier New"/>
              </a:rPr>
              <a:t>  33 1 30 15 400.0000 5.000000 0.2428571E-02 32.54286 1.000000 100.0000 0.3000000E-01    2 1.0000   0</a:t>
            </a:r>
          </a:p>
          <a:p>
            <a:pPr eaLnBrk="1" hangingPunct="1">
              <a:defRPr/>
            </a:pPr>
            <a:r>
              <a:rPr lang="de-DE" sz="1051" dirty="0">
                <a:solidFill>
                  <a:srgbClr val="FFFF00"/>
                </a:solidFill>
                <a:latin typeface="Courier New"/>
                <a:cs typeface="Courier New"/>
              </a:rPr>
              <a:t>  34 1 31 15 400.0000 5.000000 0.2428571E-02 31.57143 1.000000 100.0000 0.3000000E-01    2 1.0000   0</a:t>
            </a:r>
          </a:p>
          <a:p>
            <a:pPr eaLnBrk="1" hangingPunct="1">
              <a:defRPr/>
            </a:pPr>
            <a:r>
              <a:rPr lang="de-DE" sz="1051" dirty="0">
                <a:solidFill>
                  <a:srgbClr val="FFFF00"/>
                </a:solidFill>
                <a:latin typeface="Courier New"/>
                <a:cs typeface="Courier New"/>
              </a:rPr>
              <a:t>  35 1 32 15 400.0000 5.000000 0.2428571E-02 30.60000 1.000000 100.0000 0.3000000E-01    2 1.0000   0</a:t>
            </a:r>
          </a:p>
          <a:p>
            <a:pPr eaLnBrk="1" hangingPunct="1">
              <a:defRPr/>
            </a:pPr>
            <a:r>
              <a:rPr lang="de-DE" sz="1051" dirty="0">
                <a:solidFill>
                  <a:srgbClr val="FFFF00"/>
                </a:solidFill>
                <a:latin typeface="Courier New"/>
                <a:cs typeface="Courier New"/>
              </a:rPr>
              <a:t>  36 1 33 15 400.0000 5.000000 0.2428571E-02 29.62857 1.000000 100.0000 0.3000000E-01    2 1.0000   0</a:t>
            </a:r>
          </a:p>
          <a:p>
            <a:pPr eaLnBrk="1" hangingPunct="1">
              <a:defRPr/>
            </a:pPr>
            <a:r>
              <a:rPr lang="de-DE" sz="1051" dirty="0">
                <a:solidFill>
                  <a:srgbClr val="FFFF00"/>
                </a:solidFill>
                <a:latin typeface="Courier New"/>
                <a:cs typeface="Courier New"/>
              </a:rPr>
              <a:t>  37 1 34 15 400.0000 5.000000 0.2428571E-02 28.65714 1.000000 100.0000 0.3000000E-01    2 1.0000   0</a:t>
            </a:r>
          </a:p>
          <a:p>
            <a:pPr eaLnBrk="1" hangingPunct="1">
              <a:defRPr/>
            </a:pPr>
            <a:r>
              <a:rPr lang="de-DE" sz="1051" dirty="0">
                <a:solidFill>
                  <a:srgbClr val="FFFF00"/>
                </a:solidFill>
                <a:latin typeface="Courier New"/>
                <a:cs typeface="Courier New"/>
              </a:rPr>
              <a:t>  38 1 35 15 400.0000 5.000000 0.2428571E-02 27.68571 1.000000 100.0000 0.3000000E-01    1 1.0000   0</a:t>
            </a:r>
          </a:p>
          <a:p>
            <a:pPr eaLnBrk="1" hangingPunct="1">
              <a:defRPr/>
            </a:pPr>
            <a:r>
              <a:rPr lang="de-DE" sz="1051" dirty="0">
                <a:solidFill>
                  <a:srgbClr val="FFFF00"/>
                </a:solidFill>
                <a:latin typeface="Courier New"/>
                <a:cs typeface="Courier New"/>
              </a:rPr>
              <a:t>END PACKAGEDATA</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CONNECTIONDATA</a:t>
            </a:r>
          </a:p>
          <a:p>
            <a:pPr eaLnBrk="1" hangingPunct="1">
              <a:defRPr/>
            </a:pPr>
            <a:r>
              <a:rPr lang="de-DE" sz="1051" dirty="0">
                <a:solidFill>
                  <a:srgbClr val="FFFF00"/>
                </a:solidFill>
                <a:latin typeface="Courier New"/>
                <a:cs typeface="Courier New"/>
              </a:rPr>
              <a:t>  1 -2</a:t>
            </a:r>
          </a:p>
          <a:p>
            <a:pPr eaLnBrk="1" hangingPunct="1">
              <a:defRPr/>
            </a:pPr>
            <a:r>
              <a:rPr lang="de-DE" sz="1051" dirty="0">
                <a:solidFill>
                  <a:srgbClr val="FFFF00"/>
                </a:solidFill>
                <a:latin typeface="Courier New"/>
                <a:cs typeface="Courier New"/>
              </a:rPr>
              <a:t>  2 1 -3</a:t>
            </a:r>
          </a:p>
          <a:p>
            <a:pPr eaLnBrk="1" hangingPunct="1">
              <a:defRPr/>
            </a:pPr>
            <a:r>
              <a:rPr lang="de-DE" sz="1051" dirty="0">
                <a:solidFill>
                  <a:srgbClr val="FFFF00"/>
                </a:solidFill>
                <a:latin typeface="Courier New"/>
                <a:cs typeface="Courier New"/>
              </a:rPr>
              <a:t>  3 2 -4</a:t>
            </a:r>
          </a:p>
          <a:p>
            <a:pPr eaLnBrk="1" hangingPunct="1">
              <a:defRPr/>
            </a:pPr>
            <a:r>
              <a:rPr lang="de-DE" sz="1051" dirty="0">
                <a:solidFill>
                  <a:srgbClr val="FFFF00"/>
                </a:solidFill>
                <a:latin typeface="Courier New"/>
                <a:cs typeface="Courier New"/>
              </a:rPr>
              <a:t>  4 3 -5</a:t>
            </a:r>
          </a:p>
          <a:p>
            <a:pPr eaLnBrk="1" hangingPunct="1">
              <a:defRPr/>
            </a:pPr>
            <a:r>
              <a:rPr lang="de-DE" sz="1051" dirty="0">
                <a:solidFill>
                  <a:srgbClr val="FFFF00"/>
                </a:solidFill>
                <a:latin typeface="Courier New"/>
                <a:cs typeface="Courier New"/>
              </a:rPr>
              <a:t>  5 4 -6</a:t>
            </a:r>
          </a:p>
          <a:p>
            <a:pPr eaLnBrk="1" hangingPunct="1">
              <a:defRPr/>
            </a:pPr>
            <a:r>
              <a:rPr lang="de-DE" sz="1051" dirty="0">
                <a:solidFill>
                  <a:srgbClr val="FFFF00"/>
                </a:solidFill>
                <a:latin typeface="Courier New"/>
                <a:cs typeface="Courier New"/>
              </a:rPr>
              <a:t>  6 5</a:t>
            </a:r>
          </a:p>
          <a:p>
            <a:pPr eaLnBrk="1" hangingPunct="1">
              <a:defRPr/>
            </a:pPr>
            <a:r>
              <a:rPr lang="de-DE" sz="1051" dirty="0">
                <a:solidFill>
                  <a:srgbClr val="FFFF00"/>
                </a:solidFill>
                <a:latin typeface="Courier New"/>
                <a:cs typeface="Courier New"/>
              </a:rPr>
              <a:t>  7 -8</a:t>
            </a:r>
          </a:p>
          <a:p>
            <a:pPr eaLnBrk="1" hangingPunct="1">
              <a:defRPr/>
            </a:pPr>
            <a:r>
              <a:rPr lang="de-DE" sz="1051" dirty="0">
                <a:solidFill>
                  <a:srgbClr val="FFFF00"/>
                </a:solidFill>
                <a:latin typeface="Courier New"/>
                <a:cs typeface="Courier New"/>
              </a:rPr>
              <a:t>  8 7 -9</a:t>
            </a:r>
          </a:p>
          <a:p>
            <a:pPr eaLnBrk="1" hangingPunct="1">
              <a:defRPr/>
            </a:pPr>
            <a:r>
              <a:rPr lang="de-DE" sz="1051" dirty="0">
                <a:solidFill>
                  <a:srgbClr val="FFFF00"/>
                </a:solidFill>
                <a:latin typeface="Courier New"/>
                <a:cs typeface="Courier New"/>
              </a:rPr>
              <a:t>  9 8 -10</a:t>
            </a:r>
          </a:p>
          <a:p>
            <a:pPr eaLnBrk="1" hangingPunct="1">
              <a:defRPr/>
            </a:pPr>
            <a:r>
              <a:rPr lang="de-DE" sz="1051" dirty="0">
                <a:solidFill>
                  <a:srgbClr val="FFFF00"/>
                </a:solidFill>
                <a:latin typeface="Courier New"/>
                <a:cs typeface="Courier New"/>
              </a:rPr>
              <a:t>  10 9 -11</a:t>
            </a:r>
          </a:p>
          <a:p>
            <a:pPr eaLnBrk="1" hangingPunct="1">
              <a:defRPr/>
            </a:pPr>
            <a:r>
              <a:rPr lang="de-DE" sz="1051" dirty="0">
                <a:solidFill>
                  <a:srgbClr val="FFFF00"/>
                </a:solidFill>
                <a:latin typeface="Courier New"/>
                <a:cs typeface="Courier New"/>
              </a:rPr>
              <a:t>  11 10 -12</a:t>
            </a:r>
          </a:p>
          <a:p>
            <a:pPr eaLnBrk="1" hangingPunct="1">
              <a:defRPr/>
            </a:pPr>
            <a:r>
              <a:rPr lang="de-DE" sz="1051" dirty="0">
                <a:solidFill>
                  <a:srgbClr val="FFFF00"/>
                </a:solidFill>
                <a:latin typeface="Courier New"/>
                <a:cs typeface="Courier New"/>
              </a:rPr>
              <a:t>  12 11 -13</a:t>
            </a:r>
          </a:p>
          <a:p>
            <a:pPr eaLnBrk="1" hangingPunct="1">
              <a:defRPr/>
            </a:pPr>
            <a:r>
              <a:rPr lang="de-DE" sz="1051" dirty="0">
                <a:solidFill>
                  <a:srgbClr val="FFFF00"/>
                </a:solidFill>
                <a:latin typeface="Courier New"/>
                <a:cs typeface="Courier New"/>
              </a:rPr>
              <a:t>  13 12 -14</a:t>
            </a:r>
          </a:p>
          <a:p>
            <a:pPr eaLnBrk="1" hangingPunct="1">
              <a:defRPr/>
            </a:pPr>
            <a:r>
              <a:rPr lang="de-DE" sz="1051" dirty="0">
                <a:solidFill>
                  <a:srgbClr val="FFFF00"/>
                </a:solidFill>
                <a:latin typeface="Courier New"/>
                <a:cs typeface="Courier New"/>
              </a:rPr>
              <a:t>  14 13 -15</a:t>
            </a:r>
          </a:p>
          <a:p>
            <a:pPr eaLnBrk="1" hangingPunct="1">
              <a:defRPr/>
            </a:pPr>
            <a:r>
              <a:rPr lang="de-DE" sz="1051" dirty="0">
                <a:solidFill>
                  <a:srgbClr val="FFFF00"/>
                </a:solidFill>
                <a:latin typeface="Courier New"/>
                <a:cs typeface="Courier New"/>
              </a:rPr>
              <a:t>  15 14 -16</a:t>
            </a:r>
          </a:p>
          <a:p>
            <a:pPr eaLnBrk="1" hangingPunct="1">
              <a:defRPr/>
            </a:pPr>
            <a:r>
              <a:rPr lang="de-DE" sz="1051" dirty="0">
                <a:solidFill>
                  <a:srgbClr val="FFFF00"/>
                </a:solidFill>
                <a:latin typeface="Courier New"/>
                <a:cs typeface="Courier New"/>
              </a:rPr>
              <a:t>  16 15 -17</a:t>
            </a:r>
          </a:p>
          <a:p>
            <a:pPr eaLnBrk="1" hangingPunct="1">
              <a:defRPr/>
            </a:pPr>
            <a:r>
              <a:rPr lang="de-DE" sz="1051" dirty="0">
                <a:solidFill>
                  <a:srgbClr val="FFFF00"/>
                </a:solidFill>
                <a:latin typeface="Courier New"/>
                <a:cs typeface="Courier New"/>
              </a:rPr>
              <a:t>  17 16 -18</a:t>
            </a:r>
          </a:p>
          <a:p>
            <a:pPr eaLnBrk="1" hangingPunct="1">
              <a:defRPr/>
            </a:pPr>
            <a:endParaRPr lang="en-US" sz="1051" dirty="0">
              <a:solidFill>
                <a:srgbClr val="FFFF00"/>
              </a:solidFill>
              <a:latin typeface="Courier New" charset="0"/>
            </a:endParaRPr>
          </a:p>
          <a:p>
            <a:pPr eaLnBrk="1" hangingPunct="1">
              <a:defRPr/>
            </a:pPr>
            <a:r>
              <a:rPr lang="en-US" sz="1051" dirty="0">
                <a:solidFill>
                  <a:srgbClr val="FFFF00"/>
                </a:solidFill>
                <a:latin typeface="Courier New" charset="0"/>
              </a:rPr>
              <a:t>--- DELETED INPUT ---</a:t>
            </a:r>
          </a:p>
        </p:txBody>
      </p:sp>
      <p:pic>
        <p:nvPicPr>
          <p:cNvPr id="9" name="Picture 8">
            <a:extLst>
              <a:ext uri="{FF2B5EF4-FFF2-40B4-BE49-F238E27FC236}">
                <a16:creationId xmlns:a16="http://schemas.microsoft.com/office/drawing/2014/main" id="{93B87040-D05B-7049-AD2C-FAA9E7D06849}"/>
              </a:ext>
            </a:extLst>
          </p:cNvPr>
          <p:cNvPicPr>
            <a:picLocks noChangeAspect="1"/>
          </p:cNvPicPr>
          <p:nvPr/>
        </p:nvPicPr>
        <p:blipFill>
          <a:blip r:embed="rId2"/>
          <a:stretch>
            <a:fillRect/>
          </a:stretch>
        </p:blipFill>
        <p:spPr>
          <a:xfrm>
            <a:off x="8991602" y="1527483"/>
            <a:ext cx="3098452" cy="4519084"/>
          </a:xfrm>
          <a:prstGeom prst="rect">
            <a:avLst/>
          </a:prstGeom>
        </p:spPr>
      </p:pic>
    </p:spTree>
    <p:extLst>
      <p:ext uri="{BB962C8B-B14F-4D97-AF65-F5344CB8AC3E}">
        <p14:creationId xmlns:p14="http://schemas.microsoft.com/office/powerpoint/2010/main" val="3648158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SFR6 Package Input</a:t>
            </a:r>
          </a:p>
        </p:txBody>
      </p:sp>
      <p:sp>
        <p:nvSpPr>
          <p:cNvPr id="7" name="Text Box 2"/>
          <p:cNvSpPr txBox="1">
            <a:spLocks noChangeArrowheads="1"/>
          </p:cNvSpPr>
          <p:nvPr/>
        </p:nvSpPr>
        <p:spPr bwMode="auto">
          <a:xfrm>
            <a:off x="609601" y="1144580"/>
            <a:ext cx="8382000" cy="51053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051" dirty="0">
                <a:solidFill>
                  <a:srgbClr val="FFFF00"/>
                </a:solidFill>
                <a:latin typeface="Courier New" charset="0"/>
              </a:rPr>
              <a:t>--- DELETED INPUT ---</a:t>
            </a:r>
          </a:p>
          <a:p>
            <a:pPr eaLnBrk="1" hangingPunct="1">
              <a:defRPr/>
            </a:pPr>
            <a:endParaRPr lang="de-DE" sz="1051" dirty="0">
              <a:solidFill>
                <a:srgbClr val="FFFF00"/>
              </a:solidFill>
              <a:latin typeface="Courier New"/>
              <a:cs typeface="Courier New"/>
            </a:endParaRPr>
          </a:p>
          <a:p>
            <a:pPr eaLnBrk="1" hangingPunct="1">
              <a:defRPr/>
            </a:pPr>
            <a:r>
              <a:rPr lang="en-US" sz="1051" dirty="0">
                <a:solidFill>
                  <a:srgbClr val="FFFF00"/>
                </a:solidFill>
                <a:latin typeface="Courier New"/>
                <a:cs typeface="Courier New"/>
              </a:rPr>
              <a:t>  </a:t>
            </a:r>
            <a:r>
              <a:rPr lang="mr-IN" sz="1051" dirty="0">
                <a:solidFill>
                  <a:srgbClr val="FFFF00"/>
                </a:solidFill>
                <a:latin typeface="Courier New"/>
                <a:cs typeface="Courier New"/>
              </a:rPr>
              <a:t>19 -20</a:t>
            </a:r>
          </a:p>
          <a:p>
            <a:pPr eaLnBrk="1" hangingPunct="1">
              <a:defRPr/>
            </a:pPr>
            <a:r>
              <a:rPr lang="mr-IN" sz="1051" dirty="0">
                <a:solidFill>
                  <a:srgbClr val="FFFF00"/>
                </a:solidFill>
                <a:latin typeface="Courier New"/>
                <a:cs typeface="Courier New"/>
              </a:rPr>
              <a:t>  20 19 -21</a:t>
            </a:r>
          </a:p>
          <a:p>
            <a:pPr eaLnBrk="1" hangingPunct="1">
              <a:defRPr/>
            </a:pPr>
            <a:r>
              <a:rPr lang="mr-IN" sz="1051" dirty="0">
                <a:solidFill>
                  <a:srgbClr val="FFFF00"/>
                </a:solidFill>
                <a:latin typeface="Courier New"/>
                <a:cs typeface="Courier New"/>
              </a:rPr>
              <a:t>  21 20 -22</a:t>
            </a:r>
          </a:p>
          <a:p>
            <a:pPr eaLnBrk="1" hangingPunct="1">
              <a:defRPr/>
            </a:pPr>
            <a:r>
              <a:rPr lang="mr-IN" sz="1051" dirty="0">
                <a:solidFill>
                  <a:srgbClr val="FFFF00"/>
                </a:solidFill>
                <a:latin typeface="Courier New"/>
                <a:cs typeface="Courier New"/>
              </a:rPr>
              <a:t>  22 21 -23</a:t>
            </a:r>
          </a:p>
          <a:p>
            <a:pPr eaLnBrk="1" hangingPunct="1">
              <a:defRPr/>
            </a:pPr>
            <a:r>
              <a:rPr lang="mr-IN" sz="1051" dirty="0">
                <a:solidFill>
                  <a:srgbClr val="FFFF00"/>
                </a:solidFill>
                <a:latin typeface="Courier New"/>
                <a:cs typeface="Courier New"/>
              </a:rPr>
              <a:t>  23 22 -24</a:t>
            </a:r>
          </a:p>
          <a:p>
            <a:pPr eaLnBrk="1" hangingPunct="1">
              <a:defRPr/>
            </a:pPr>
            <a:r>
              <a:rPr lang="mr-IN" sz="1051" dirty="0">
                <a:solidFill>
                  <a:srgbClr val="FFFF00"/>
                </a:solidFill>
                <a:latin typeface="Courier New"/>
                <a:cs typeface="Courier New"/>
              </a:rPr>
              <a:t>  24 23 -25</a:t>
            </a:r>
          </a:p>
          <a:p>
            <a:pPr eaLnBrk="1" hangingPunct="1">
              <a:defRPr/>
            </a:pPr>
            <a:r>
              <a:rPr lang="mr-IN" sz="1051" dirty="0">
                <a:solidFill>
                  <a:srgbClr val="FFFF00"/>
                </a:solidFill>
                <a:latin typeface="Courier New"/>
                <a:cs typeface="Courier New"/>
              </a:rPr>
              <a:t>  25 24 -26</a:t>
            </a:r>
          </a:p>
          <a:p>
            <a:pPr eaLnBrk="1" hangingPunct="1">
              <a:defRPr/>
            </a:pPr>
            <a:r>
              <a:rPr lang="mr-IN" sz="1051" dirty="0">
                <a:solidFill>
                  <a:srgbClr val="FFFF00"/>
                </a:solidFill>
                <a:latin typeface="Courier New"/>
                <a:cs typeface="Courier New"/>
              </a:rPr>
              <a:t>  26 25 -27</a:t>
            </a:r>
          </a:p>
          <a:p>
            <a:pPr eaLnBrk="1" hangingPunct="1">
              <a:defRPr/>
            </a:pPr>
            <a:r>
              <a:rPr lang="mr-IN" sz="1051" dirty="0">
                <a:solidFill>
                  <a:srgbClr val="FFFF00"/>
                </a:solidFill>
                <a:latin typeface="Courier New"/>
                <a:cs typeface="Courier New"/>
              </a:rPr>
              <a:t>  27 26 -28</a:t>
            </a:r>
          </a:p>
          <a:p>
            <a:pPr eaLnBrk="1" hangingPunct="1">
              <a:defRPr/>
            </a:pPr>
            <a:r>
              <a:rPr lang="mr-IN" sz="1051" dirty="0">
                <a:solidFill>
                  <a:srgbClr val="FFFF00"/>
                </a:solidFill>
                <a:latin typeface="Courier New"/>
                <a:cs typeface="Courier New"/>
              </a:rPr>
              <a:t>  28 27 -29</a:t>
            </a:r>
          </a:p>
          <a:p>
            <a:pPr eaLnBrk="1" hangingPunct="1">
              <a:defRPr/>
            </a:pPr>
            <a:r>
              <a:rPr lang="mr-IN" sz="1051" dirty="0">
                <a:solidFill>
                  <a:srgbClr val="FFFF00"/>
                </a:solidFill>
                <a:latin typeface="Courier New"/>
                <a:cs typeface="Courier New"/>
              </a:rPr>
              <a:t>  29 28 -30</a:t>
            </a:r>
          </a:p>
          <a:p>
            <a:pPr eaLnBrk="1" hangingPunct="1">
              <a:defRPr/>
            </a:pPr>
            <a:r>
              <a:rPr lang="mr-IN" sz="1051" dirty="0">
                <a:solidFill>
                  <a:srgbClr val="FFFF00"/>
                </a:solidFill>
                <a:latin typeface="Courier New"/>
                <a:cs typeface="Courier New"/>
              </a:rPr>
              <a:t>  30 29 -31</a:t>
            </a:r>
          </a:p>
          <a:p>
            <a:pPr eaLnBrk="1" hangingPunct="1">
              <a:defRPr/>
            </a:pPr>
            <a:r>
              <a:rPr lang="mr-IN" sz="1051" dirty="0">
                <a:solidFill>
                  <a:srgbClr val="FFFF00"/>
                </a:solidFill>
                <a:latin typeface="Courier New"/>
                <a:cs typeface="Courier New"/>
              </a:rPr>
              <a:t>  31 30 -32</a:t>
            </a:r>
          </a:p>
          <a:p>
            <a:pPr eaLnBrk="1" hangingPunct="1">
              <a:defRPr/>
            </a:pPr>
            <a:r>
              <a:rPr lang="mr-IN" sz="1051" dirty="0">
                <a:solidFill>
                  <a:srgbClr val="FFFF00"/>
                </a:solidFill>
                <a:latin typeface="Courier New"/>
                <a:cs typeface="Courier New"/>
              </a:rPr>
              <a:t>  32 18 31 -33</a:t>
            </a:r>
          </a:p>
          <a:p>
            <a:pPr eaLnBrk="1" hangingPunct="1">
              <a:defRPr/>
            </a:pPr>
            <a:r>
              <a:rPr lang="mr-IN" sz="1051" dirty="0">
                <a:solidFill>
                  <a:srgbClr val="FFFF00"/>
                </a:solidFill>
                <a:latin typeface="Courier New"/>
                <a:cs typeface="Courier New"/>
              </a:rPr>
              <a:t>  33 32 -34</a:t>
            </a:r>
          </a:p>
          <a:p>
            <a:pPr eaLnBrk="1" hangingPunct="1">
              <a:defRPr/>
            </a:pPr>
            <a:r>
              <a:rPr lang="mr-IN" sz="1051" dirty="0">
                <a:solidFill>
                  <a:srgbClr val="FFFF00"/>
                </a:solidFill>
                <a:latin typeface="Courier New"/>
                <a:cs typeface="Courier New"/>
              </a:rPr>
              <a:t>  34 33 -35</a:t>
            </a:r>
          </a:p>
          <a:p>
            <a:pPr eaLnBrk="1" hangingPunct="1">
              <a:defRPr/>
            </a:pPr>
            <a:r>
              <a:rPr lang="mr-IN" sz="1051" dirty="0">
                <a:solidFill>
                  <a:srgbClr val="FFFF00"/>
                </a:solidFill>
                <a:latin typeface="Courier New"/>
                <a:cs typeface="Courier New"/>
              </a:rPr>
              <a:t>  35 34 -36</a:t>
            </a:r>
          </a:p>
          <a:p>
            <a:pPr eaLnBrk="1" hangingPunct="1">
              <a:defRPr/>
            </a:pPr>
            <a:r>
              <a:rPr lang="mr-IN" sz="1051" dirty="0">
                <a:solidFill>
                  <a:srgbClr val="FFFF00"/>
                </a:solidFill>
                <a:latin typeface="Courier New"/>
                <a:cs typeface="Courier New"/>
              </a:rPr>
              <a:t>  36 35 -37</a:t>
            </a:r>
          </a:p>
          <a:p>
            <a:pPr eaLnBrk="1" hangingPunct="1">
              <a:defRPr/>
            </a:pPr>
            <a:r>
              <a:rPr lang="mr-IN" sz="1051" dirty="0">
                <a:solidFill>
                  <a:srgbClr val="FFFF00"/>
                </a:solidFill>
                <a:latin typeface="Courier New"/>
                <a:cs typeface="Courier New"/>
              </a:rPr>
              <a:t>  37 36 -38</a:t>
            </a:r>
          </a:p>
          <a:p>
            <a:pPr eaLnBrk="1" hangingPunct="1">
              <a:defRPr/>
            </a:pPr>
            <a:r>
              <a:rPr lang="mr-IN" sz="1051" dirty="0">
                <a:solidFill>
                  <a:srgbClr val="FFFF00"/>
                </a:solidFill>
                <a:latin typeface="Courier New"/>
                <a:cs typeface="Courier New"/>
              </a:rPr>
              <a:t>  38 37</a:t>
            </a:r>
          </a:p>
          <a:p>
            <a:pPr eaLnBrk="1" hangingPunct="1">
              <a:defRPr/>
            </a:pPr>
            <a:r>
              <a:rPr lang="mr-IN" sz="1051" dirty="0">
                <a:solidFill>
                  <a:srgbClr val="FFFF00"/>
                </a:solidFill>
                <a:latin typeface="Courier New"/>
                <a:cs typeface="Courier New"/>
              </a:rPr>
              <a:t>END CONNECTIONDATA</a:t>
            </a:r>
          </a:p>
          <a:p>
            <a:pPr eaLnBrk="1" hangingPunct="1">
              <a:defRPr/>
            </a:pPr>
            <a:endParaRPr lang="mr-IN" sz="1051" dirty="0">
              <a:solidFill>
                <a:srgbClr val="FFFF00"/>
              </a:solidFill>
              <a:latin typeface="Courier New"/>
              <a:cs typeface="Courier New"/>
            </a:endParaRPr>
          </a:p>
          <a:p>
            <a:pPr eaLnBrk="1" hangingPunct="1">
              <a:defRPr/>
            </a:pPr>
            <a:r>
              <a:rPr lang="mr-IN" sz="1051" dirty="0">
                <a:solidFill>
                  <a:srgbClr val="FFFF00"/>
                </a:solidFill>
                <a:latin typeface="Courier New"/>
                <a:cs typeface="Courier New"/>
              </a:rPr>
              <a:t>BEGIN PERIOD 1</a:t>
            </a:r>
          </a:p>
          <a:p>
            <a:pPr eaLnBrk="1" hangingPunct="1">
              <a:defRPr/>
            </a:pPr>
            <a:r>
              <a:rPr lang="mr-IN" sz="1051" dirty="0">
                <a:solidFill>
                  <a:srgbClr val="FFFF00"/>
                </a:solidFill>
                <a:latin typeface="Courier New"/>
                <a:cs typeface="Courier New"/>
              </a:rPr>
              <a:t>  1 INFLOW   86400.000</a:t>
            </a:r>
          </a:p>
          <a:p>
            <a:pPr eaLnBrk="1" hangingPunct="1">
              <a:defRPr/>
            </a:pPr>
            <a:r>
              <a:rPr lang="mr-IN" sz="1051" dirty="0">
                <a:solidFill>
                  <a:srgbClr val="FFFF00"/>
                </a:solidFill>
                <a:latin typeface="Courier New"/>
                <a:cs typeface="Courier New"/>
              </a:rPr>
              <a:t>END PERIOD</a:t>
            </a:r>
          </a:p>
          <a:p>
            <a:pPr eaLnBrk="1" hangingPunct="1">
              <a:defRPr/>
            </a:pPr>
            <a:endParaRPr lang="mr-IN" sz="1051" dirty="0">
              <a:solidFill>
                <a:srgbClr val="FFFF00"/>
              </a:solidFill>
              <a:latin typeface="Courier New"/>
              <a:cs typeface="Courier New"/>
            </a:endParaRPr>
          </a:p>
          <a:p>
            <a:pPr eaLnBrk="1" hangingPunct="1">
              <a:defRPr/>
            </a:pPr>
            <a:r>
              <a:rPr lang="mr-IN" sz="1051" dirty="0">
                <a:solidFill>
                  <a:srgbClr val="FFFF00"/>
                </a:solidFill>
                <a:latin typeface="Courier New"/>
                <a:cs typeface="Courier New"/>
              </a:rPr>
              <a:t>BEGIN PERIOD 2</a:t>
            </a:r>
          </a:p>
          <a:p>
            <a:pPr eaLnBrk="1" hangingPunct="1">
              <a:defRPr/>
            </a:pPr>
            <a:r>
              <a:rPr lang="mr-IN" sz="1051" dirty="0">
                <a:solidFill>
                  <a:srgbClr val="FFFF00"/>
                </a:solidFill>
                <a:latin typeface="Courier New"/>
                <a:cs typeface="Courier New"/>
              </a:rPr>
              <a:t>  1 INFLOW   95040.</a:t>
            </a:r>
          </a:p>
          <a:p>
            <a:pPr eaLnBrk="1" hangingPunct="1">
              <a:defRPr/>
            </a:pPr>
            <a:r>
              <a:rPr lang="mr-IN" sz="1051" dirty="0">
                <a:solidFill>
                  <a:srgbClr val="FFFF00"/>
                </a:solidFill>
                <a:latin typeface="Courier New"/>
                <a:cs typeface="Courier New"/>
              </a:rPr>
              <a:t>END PERIOD</a:t>
            </a:r>
            <a:endParaRPr lang="en-US" sz="1051" dirty="0">
              <a:solidFill>
                <a:srgbClr val="FFFF00"/>
              </a:solidFill>
              <a:latin typeface="Courier New" charset="0"/>
            </a:endParaRPr>
          </a:p>
        </p:txBody>
      </p:sp>
      <p:pic>
        <p:nvPicPr>
          <p:cNvPr id="8" name="Picture 7">
            <a:extLst>
              <a:ext uri="{FF2B5EF4-FFF2-40B4-BE49-F238E27FC236}">
                <a16:creationId xmlns:a16="http://schemas.microsoft.com/office/drawing/2014/main" id="{0213BBB8-7F96-2C4A-8016-F73A0235EA5E}"/>
              </a:ext>
            </a:extLst>
          </p:cNvPr>
          <p:cNvPicPr>
            <a:picLocks noChangeAspect="1"/>
          </p:cNvPicPr>
          <p:nvPr/>
        </p:nvPicPr>
        <p:blipFill>
          <a:blip r:embed="rId2"/>
          <a:stretch>
            <a:fillRect/>
          </a:stretch>
        </p:blipFill>
        <p:spPr>
          <a:xfrm>
            <a:off x="8991602" y="1527483"/>
            <a:ext cx="3098452" cy="4519084"/>
          </a:xfrm>
          <a:prstGeom prst="rect">
            <a:avLst/>
          </a:prstGeom>
        </p:spPr>
      </p:pic>
    </p:spTree>
    <p:extLst>
      <p:ext uri="{BB962C8B-B14F-4D97-AF65-F5344CB8AC3E}">
        <p14:creationId xmlns:p14="http://schemas.microsoft.com/office/powerpoint/2010/main" val="1435660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141A-9061-E047-A1DE-5BE5F445D768}"/>
              </a:ext>
            </a:extLst>
          </p:cNvPr>
          <p:cNvSpPr>
            <a:spLocks noGrp="1"/>
          </p:cNvSpPr>
          <p:nvPr>
            <p:ph type="title"/>
          </p:nvPr>
        </p:nvSpPr>
        <p:spPr/>
        <p:txBody>
          <a:bodyPr/>
          <a:lstStyle/>
          <a:p>
            <a:r>
              <a:rPr lang="en-US" dirty="0"/>
              <a:t>Lake Package</a:t>
            </a:r>
          </a:p>
        </p:txBody>
      </p:sp>
      <p:sp>
        <p:nvSpPr>
          <p:cNvPr id="3" name="Text Placeholder 2">
            <a:extLst>
              <a:ext uri="{FF2B5EF4-FFF2-40B4-BE49-F238E27FC236}">
                <a16:creationId xmlns:a16="http://schemas.microsoft.com/office/drawing/2014/main" id="{82EF25B6-CC29-534D-B83C-F122ED711C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1731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Capabilities</a:t>
            </a:r>
          </a:p>
        </p:txBody>
      </p:sp>
      <p:sp>
        <p:nvSpPr>
          <p:cNvPr id="3" name="Content Placeholder 2"/>
          <p:cNvSpPr>
            <a:spLocks noGrp="1"/>
          </p:cNvSpPr>
          <p:nvPr>
            <p:ph idx="1"/>
          </p:nvPr>
        </p:nvSpPr>
        <p:spPr>
          <a:xfrm>
            <a:off x="609602" y="1258491"/>
            <a:ext cx="10968567" cy="3833528"/>
          </a:xfrm>
        </p:spPr>
        <p:txBody>
          <a:bodyPr/>
          <a:lstStyle/>
          <a:p>
            <a:pPr marL="0" indent="0">
              <a:spcBef>
                <a:spcPts val="800"/>
              </a:spcBef>
              <a:buNone/>
              <a:defRPr/>
            </a:pPr>
            <a:r>
              <a:rPr lang="en-US" sz="2600" dirty="0"/>
              <a:t>Capabilities</a:t>
            </a:r>
          </a:p>
          <a:p>
            <a:pPr>
              <a:spcBef>
                <a:spcPts val="800"/>
              </a:spcBef>
              <a:defRPr/>
            </a:pPr>
            <a:r>
              <a:rPr lang="en-US" sz="2600" b="0" dirty="0"/>
              <a:t>multiple outlets per lake using 3 outlet equation options (specified, Manning, weir)</a:t>
            </a:r>
          </a:p>
          <a:p>
            <a:pPr>
              <a:spcBef>
                <a:spcPts val="800"/>
              </a:spcBef>
              <a:defRPr/>
            </a:pPr>
            <a:r>
              <a:rPr lang="en-US" sz="2600" b="0" dirty="0"/>
              <a:t>lakes on top of model (overlying), incised lakes, embedded lakes (sub-grid scale lakes)</a:t>
            </a:r>
          </a:p>
          <a:p>
            <a:pPr>
              <a:spcBef>
                <a:spcPts val="800"/>
              </a:spcBef>
              <a:defRPr/>
            </a:pPr>
            <a:r>
              <a:rPr lang="en-US" sz="2600" b="0" dirty="0"/>
              <a:t>constant stage and inactive lakes</a:t>
            </a:r>
          </a:p>
          <a:p>
            <a:pPr>
              <a:spcBef>
                <a:spcPts val="800"/>
              </a:spcBef>
              <a:defRPr/>
            </a:pPr>
            <a:r>
              <a:rPr lang="en-US" sz="2600" b="0" dirty="0"/>
              <a:t>explicitly defined lake connectivity</a:t>
            </a:r>
          </a:p>
          <a:p>
            <a:pPr>
              <a:spcBef>
                <a:spcPts val="800"/>
              </a:spcBef>
              <a:defRPr/>
            </a:pPr>
            <a:r>
              <a:rPr lang="en-US" sz="2600" b="0" dirty="0"/>
              <a:t>currently no UZF under lakes</a:t>
            </a:r>
          </a:p>
        </p:txBody>
      </p:sp>
    </p:spTree>
    <p:extLst>
      <p:ext uri="{BB962C8B-B14F-4D97-AF65-F5344CB8AC3E}">
        <p14:creationId xmlns:p14="http://schemas.microsoft.com/office/powerpoint/2010/main" val="35129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Continuity Equation</a:t>
            </a:r>
          </a:p>
        </p:txBody>
      </p:sp>
      <p:pic>
        <p:nvPicPr>
          <p:cNvPr id="3" name="Picture 2" descr="lak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5519" y="1619251"/>
            <a:ext cx="4419600" cy="3619500"/>
          </a:xfrm>
          <a:prstGeom prst="rect">
            <a:avLst/>
          </a:prstGeom>
          <a:solidFill>
            <a:schemeClr val="bg1"/>
          </a:solidFill>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279" y="3829051"/>
            <a:ext cx="4203700" cy="1092200"/>
          </a:xfrm>
          <a:prstGeom prst="rect">
            <a:avLst/>
          </a:prstGeom>
        </p:spPr>
      </p:pic>
      <p:pic>
        <p:nvPicPr>
          <p:cNvPr id="6" name="Picture 5"/>
          <p:cNvPicPr>
            <a:picLocks noChangeAspect="1"/>
          </p:cNvPicPr>
          <p:nvPr/>
        </p:nvPicPr>
        <p:blipFill>
          <a:blip r:embed="rId4"/>
          <a:stretch>
            <a:fillRect/>
          </a:stretch>
        </p:blipFill>
        <p:spPr>
          <a:xfrm>
            <a:off x="1496882" y="1619251"/>
            <a:ext cx="4419599" cy="1868021"/>
          </a:xfrm>
          <a:prstGeom prst="rect">
            <a:avLst/>
          </a:prstGeom>
        </p:spPr>
      </p:pic>
    </p:spTree>
    <p:extLst>
      <p:ext uri="{BB962C8B-B14F-4D97-AF65-F5344CB8AC3E}">
        <p14:creationId xmlns:p14="http://schemas.microsoft.com/office/powerpoint/2010/main" val="2419316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Input</a:t>
            </a:r>
          </a:p>
        </p:txBody>
      </p:sp>
      <p:sp>
        <p:nvSpPr>
          <p:cNvPr id="7" name="Text Box 2"/>
          <p:cNvSpPr txBox="1">
            <a:spLocks noChangeArrowheads="1"/>
          </p:cNvSpPr>
          <p:nvPr/>
        </p:nvSpPr>
        <p:spPr bwMode="auto">
          <a:xfrm>
            <a:off x="712020" y="1228031"/>
            <a:ext cx="8382000" cy="52670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051" dirty="0">
                <a:solidFill>
                  <a:srgbClr val="FFFF00"/>
                </a:solidFill>
                <a:latin typeface="Courier New"/>
                <a:cs typeface="Courier New"/>
              </a:rPr>
              <a:t>BEGIN Options</a:t>
            </a:r>
          </a:p>
          <a:p>
            <a:pPr eaLnBrk="1" hangingPunct="1">
              <a:defRPr/>
            </a:pPr>
            <a:r>
              <a:rPr lang="de-DE" sz="1051" dirty="0">
                <a:solidFill>
                  <a:srgbClr val="FFFF00"/>
                </a:solidFill>
                <a:latin typeface="Courier New"/>
                <a:cs typeface="Courier New"/>
              </a:rPr>
              <a:t>  PRINT_INPUT </a:t>
            </a:r>
          </a:p>
          <a:p>
            <a:pPr eaLnBrk="1" hangingPunct="1">
              <a:defRPr/>
            </a:pPr>
            <a:r>
              <a:rPr lang="de-DE" sz="1051" dirty="0">
                <a:solidFill>
                  <a:srgbClr val="FFFF00"/>
                </a:solidFill>
                <a:latin typeface="Courier New"/>
                <a:cs typeface="Courier New"/>
              </a:rPr>
              <a:t>  PRINT_STAGE</a:t>
            </a:r>
          </a:p>
          <a:p>
            <a:pPr eaLnBrk="1" hangingPunct="1">
              <a:defRPr/>
            </a:pPr>
            <a:r>
              <a:rPr lang="de-DE" sz="1051" dirty="0">
                <a:solidFill>
                  <a:srgbClr val="FFFF00"/>
                </a:solidFill>
                <a:latin typeface="Courier New"/>
                <a:cs typeface="Courier New"/>
              </a:rPr>
              <a:t>  PRINT_FLOWS</a:t>
            </a:r>
          </a:p>
          <a:p>
            <a:pPr eaLnBrk="1" hangingPunct="1">
              <a:defRPr/>
            </a:pPr>
            <a:r>
              <a:rPr lang="de-DE" sz="1051" dirty="0">
                <a:solidFill>
                  <a:srgbClr val="FFFF00"/>
                </a:solidFill>
                <a:latin typeface="Courier New"/>
                <a:cs typeface="Courier New"/>
              </a:rPr>
              <a:t>  SAVE_FLOWS</a:t>
            </a:r>
          </a:p>
          <a:p>
            <a:pPr eaLnBrk="1" hangingPunct="1">
              <a:defRPr/>
            </a:pPr>
            <a:r>
              <a:rPr lang="de-DE" sz="1051" dirty="0">
                <a:solidFill>
                  <a:srgbClr val="FFFF00"/>
                </a:solidFill>
                <a:latin typeface="Courier New"/>
                <a:cs typeface="Courier New"/>
              </a:rPr>
              <a:t>  STAGE FILEOUT mf6-gwt.lak.stage.bin</a:t>
            </a:r>
          </a:p>
          <a:p>
            <a:pPr eaLnBrk="1" hangingPunct="1">
              <a:defRPr/>
            </a:pPr>
            <a:r>
              <a:rPr lang="de-DE" sz="1051" dirty="0">
                <a:solidFill>
                  <a:srgbClr val="FFFF00"/>
                </a:solidFill>
                <a:latin typeface="Courier New"/>
                <a:cs typeface="Courier New"/>
              </a:rPr>
              <a:t>  BUDGET FILEOUT mf6-gwt.lak.cbc</a:t>
            </a:r>
          </a:p>
          <a:p>
            <a:pPr eaLnBrk="1" hangingPunct="1">
              <a:defRPr/>
            </a:pPr>
            <a:r>
              <a:rPr lang="de-DE" sz="1051" dirty="0">
                <a:solidFill>
                  <a:srgbClr val="FFFF00"/>
                </a:solidFill>
                <a:latin typeface="Courier New"/>
                <a:cs typeface="Courier New"/>
              </a:rPr>
              <a:t>  MOVER</a:t>
            </a:r>
          </a:p>
          <a:p>
            <a:pPr eaLnBrk="1" hangingPunct="1">
              <a:defRPr/>
            </a:pPr>
            <a:r>
              <a:rPr lang="de-DE" sz="1051" dirty="0">
                <a:solidFill>
                  <a:srgbClr val="FFFF00"/>
                </a:solidFill>
                <a:latin typeface="Courier New"/>
                <a:cs typeface="Courier New"/>
              </a:rPr>
              <a:t>  DEV_GROUNDWATER_HEAD_CONDUCTANCE</a:t>
            </a:r>
          </a:p>
          <a:p>
            <a:pPr eaLnBrk="1" hangingPunct="1">
              <a:defRPr/>
            </a:pPr>
            <a:r>
              <a:rPr lang="de-DE" sz="1051" dirty="0">
                <a:solidFill>
                  <a:srgbClr val="FFFF00"/>
                </a:solidFill>
                <a:latin typeface="Courier New"/>
                <a:cs typeface="Courier New"/>
              </a:rPr>
              <a:t>  TIME_CONVERSION    86400.000 </a:t>
            </a:r>
          </a:p>
          <a:p>
            <a:pPr eaLnBrk="1" hangingPunct="1">
              <a:defRPr/>
            </a:pPr>
            <a:r>
              <a:rPr lang="de-DE" sz="1051" dirty="0">
                <a:solidFill>
                  <a:srgbClr val="FFFF00"/>
                </a:solidFill>
                <a:latin typeface="Courier New"/>
                <a:cs typeface="Courier New"/>
              </a:rPr>
              <a:t>END Options</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DIMENSIONS</a:t>
            </a:r>
          </a:p>
          <a:p>
            <a:pPr eaLnBrk="1" hangingPunct="1">
              <a:defRPr/>
            </a:pPr>
            <a:r>
              <a:rPr lang="de-DE" sz="1051" dirty="0">
                <a:solidFill>
                  <a:srgbClr val="FFFF00"/>
                </a:solidFill>
                <a:latin typeface="Courier New"/>
                <a:cs typeface="Courier New"/>
              </a:rPr>
              <a:t>  NLAKES  2</a:t>
            </a:r>
          </a:p>
          <a:p>
            <a:pPr eaLnBrk="1" hangingPunct="1">
              <a:defRPr/>
            </a:pPr>
            <a:r>
              <a:rPr lang="de-DE" sz="1051" dirty="0">
                <a:solidFill>
                  <a:srgbClr val="FFFF00"/>
                </a:solidFill>
                <a:latin typeface="Courier New"/>
                <a:cs typeface="Courier New"/>
              </a:rPr>
              <a:t>  NOUTLETS 1</a:t>
            </a:r>
          </a:p>
          <a:p>
            <a:pPr eaLnBrk="1" hangingPunct="1">
              <a:defRPr/>
            </a:pPr>
            <a:r>
              <a:rPr lang="de-DE" sz="1051" dirty="0">
                <a:solidFill>
                  <a:srgbClr val="FFFF00"/>
                </a:solidFill>
                <a:latin typeface="Courier New"/>
                <a:cs typeface="Courier New"/>
              </a:rPr>
              <a:t>END DIMENSIONS</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PACKAGEDATA</a:t>
            </a:r>
          </a:p>
          <a:p>
            <a:pPr eaLnBrk="1" hangingPunct="1">
              <a:defRPr/>
            </a:pPr>
            <a:r>
              <a:rPr lang="de-DE" sz="1051" dirty="0">
                <a:solidFill>
                  <a:srgbClr val="FFFF00"/>
                </a:solidFill>
                <a:latin typeface="Courier New"/>
                <a:cs typeface="Courier New"/>
              </a:rPr>
              <a:t># LAKENO    STRT        NLAKECONN</a:t>
            </a:r>
          </a:p>
          <a:p>
            <a:pPr eaLnBrk="1" hangingPunct="1">
              <a:defRPr/>
            </a:pPr>
            <a:r>
              <a:rPr lang="de-DE" sz="1051" dirty="0">
                <a:solidFill>
                  <a:srgbClr val="FFFF00"/>
                </a:solidFill>
                <a:latin typeface="Courier New"/>
                <a:cs typeface="Courier New"/>
              </a:rPr>
              <a:t>       1    44.000000      78</a:t>
            </a:r>
          </a:p>
          <a:p>
            <a:pPr eaLnBrk="1" hangingPunct="1">
              <a:defRPr/>
            </a:pPr>
            <a:r>
              <a:rPr lang="de-DE" sz="1051" dirty="0">
                <a:solidFill>
                  <a:srgbClr val="FFFF00"/>
                </a:solidFill>
                <a:latin typeface="Courier New"/>
                <a:cs typeface="Courier New"/>
              </a:rPr>
              <a:t>       2    35.200001      32</a:t>
            </a:r>
          </a:p>
          <a:p>
            <a:pPr eaLnBrk="1" hangingPunct="1">
              <a:defRPr/>
            </a:pPr>
            <a:r>
              <a:rPr lang="de-DE" sz="1051" dirty="0">
                <a:solidFill>
                  <a:srgbClr val="FFFF00"/>
                </a:solidFill>
                <a:latin typeface="Courier New"/>
                <a:cs typeface="Courier New"/>
              </a:rPr>
              <a:t>END PACKAGEDATA</a:t>
            </a:r>
          </a:p>
          <a:p>
            <a:pPr eaLnBrk="1" hangingPunct="1">
              <a:defRPr/>
            </a:pPr>
            <a:endParaRPr lang="de-DE" sz="1051" dirty="0">
              <a:solidFill>
                <a:srgbClr val="FFFF00"/>
              </a:solidFill>
              <a:latin typeface="Courier New"/>
              <a:cs typeface="Courier New"/>
            </a:endParaRPr>
          </a:p>
          <a:p>
            <a:pPr eaLnBrk="1" hangingPunct="1">
              <a:defRPr/>
            </a:pPr>
            <a:r>
              <a:rPr lang="de-DE" sz="1051" dirty="0">
                <a:solidFill>
                  <a:srgbClr val="FFFF00"/>
                </a:solidFill>
                <a:latin typeface="Courier New"/>
                <a:cs typeface="Courier New"/>
              </a:rPr>
              <a:t>BEGIN CONNECTIONDATA</a:t>
            </a:r>
          </a:p>
          <a:p>
            <a:pPr eaLnBrk="1" hangingPunct="1">
              <a:defRPr/>
            </a:pPr>
            <a:r>
              <a:rPr lang="de-DE" sz="1051" dirty="0">
                <a:solidFill>
                  <a:srgbClr val="FFFF00"/>
                </a:solidFill>
                <a:latin typeface="Courier New"/>
                <a:cs typeface="Courier New"/>
              </a:rPr>
              <a:t># LAKENO ICONN     CELLID  CLAKTYPE     BEDLEAK    BELEV    TELEV  CONNLEN CONNWIDTH</a:t>
            </a:r>
          </a:p>
          <a:p>
            <a:pPr eaLnBrk="1" hangingPunct="1">
              <a:defRPr/>
            </a:pPr>
            <a:r>
              <a:rPr lang="de-DE" sz="1051" dirty="0">
                <a:solidFill>
                  <a:srgbClr val="FFFF00"/>
                </a:solidFill>
                <a:latin typeface="Courier New"/>
                <a:cs typeface="Courier New"/>
              </a:rPr>
              <a:t>       1     1  1   5  19  HORIZONTAL  1.000000 0.000000 0.000000 201.8585  405.6650    </a:t>
            </a:r>
          </a:p>
          <a:p>
            <a:pPr eaLnBrk="1" hangingPunct="1">
              <a:defRPr/>
            </a:pPr>
            <a:r>
              <a:rPr lang="de-DE" sz="1051" dirty="0">
                <a:solidFill>
                  <a:srgbClr val="FFFF00"/>
                </a:solidFill>
                <a:latin typeface="Courier New"/>
                <a:cs typeface="Courier New"/>
              </a:rPr>
              <a:t>       1     2  1   5  20  HORIZONTAL  1.000000 0.000000 0.000000 201.8585  405.6650    </a:t>
            </a:r>
          </a:p>
          <a:p>
            <a:pPr eaLnBrk="1" hangingPunct="1">
              <a:defRPr/>
            </a:pPr>
            <a:r>
              <a:rPr lang="de-DE" sz="1051" dirty="0">
                <a:solidFill>
                  <a:srgbClr val="FFFF00"/>
                </a:solidFill>
                <a:latin typeface="Courier New"/>
                <a:cs typeface="Courier New"/>
              </a:rPr>
              <a:t>       1     3  1   6  18  HORIZONTAL  1.000000 0.000000 0.000000 202.8325  403.7170    </a:t>
            </a:r>
          </a:p>
          <a:p>
            <a:pPr eaLnBrk="1" hangingPunct="1">
              <a:defRPr/>
            </a:pPr>
            <a:r>
              <a:rPr lang="de-DE" sz="1051" dirty="0">
                <a:solidFill>
                  <a:srgbClr val="FFFF00"/>
                </a:solidFill>
                <a:latin typeface="Courier New"/>
                <a:cs typeface="Courier New"/>
              </a:rPr>
              <a:t>       1     4  1   6  18  HORIZONTAL  1.000000 0.000000 0.000000 201.8585  405.6650</a:t>
            </a:r>
          </a:p>
          <a:p>
            <a:pPr eaLnBrk="1" hangingPunct="1">
              <a:defRPr/>
            </a:pPr>
            <a:endParaRPr lang="de-DE" sz="1051" dirty="0">
              <a:solidFill>
                <a:srgbClr val="FFFF00"/>
              </a:solidFill>
              <a:latin typeface="Courier New"/>
              <a:cs typeface="Courier New"/>
            </a:endParaRPr>
          </a:p>
          <a:p>
            <a:pPr eaLnBrk="1" hangingPunct="1">
              <a:defRPr/>
            </a:pPr>
            <a:r>
              <a:rPr lang="en-US" sz="1051" dirty="0">
                <a:solidFill>
                  <a:srgbClr val="FFFF00"/>
                </a:solidFill>
                <a:latin typeface="Courier New" charset="0"/>
              </a:rPr>
              <a:t>--- DELETED INPUT ---</a:t>
            </a:r>
          </a:p>
          <a:p>
            <a:pPr eaLnBrk="1" hangingPunct="1">
              <a:defRPr/>
            </a:pPr>
            <a:r>
              <a:rPr lang="de-DE" sz="1051" dirty="0">
                <a:solidFill>
                  <a:srgbClr val="FFFF00"/>
                </a:solidFill>
                <a:latin typeface="Courier New"/>
                <a:cs typeface="Courier New"/>
              </a:rPr>
              <a:t> </a:t>
            </a:r>
            <a:endParaRPr lang="en-US" sz="1051"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30C59C26-BE1A-6A43-B970-CD0AA9A999C9}"/>
              </a:ext>
            </a:extLst>
          </p:cNvPr>
          <p:cNvPicPr>
            <a:picLocks noChangeAspect="1"/>
          </p:cNvPicPr>
          <p:nvPr/>
        </p:nvPicPr>
        <p:blipFill>
          <a:blip r:embed="rId2"/>
          <a:stretch>
            <a:fillRect/>
          </a:stretch>
        </p:blipFill>
        <p:spPr>
          <a:xfrm>
            <a:off x="8114887" y="580066"/>
            <a:ext cx="3959124" cy="5774373"/>
          </a:xfrm>
          <a:prstGeom prst="rect">
            <a:avLst/>
          </a:prstGeom>
        </p:spPr>
      </p:pic>
    </p:spTree>
    <p:extLst>
      <p:ext uri="{BB962C8B-B14F-4D97-AF65-F5344CB8AC3E}">
        <p14:creationId xmlns:p14="http://schemas.microsoft.com/office/powerpoint/2010/main" val="4076419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LAK6 Package Input</a:t>
            </a:r>
          </a:p>
        </p:txBody>
      </p:sp>
      <p:sp>
        <p:nvSpPr>
          <p:cNvPr id="7" name="Text Box 2"/>
          <p:cNvSpPr txBox="1">
            <a:spLocks noChangeArrowheads="1"/>
          </p:cNvSpPr>
          <p:nvPr/>
        </p:nvSpPr>
        <p:spPr bwMode="auto">
          <a:xfrm>
            <a:off x="609601" y="1171239"/>
            <a:ext cx="8382000" cy="54287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de-DE" sz="1051" dirty="0">
              <a:solidFill>
                <a:srgbClr val="FFFF00"/>
              </a:solidFill>
              <a:latin typeface="Courier New"/>
              <a:cs typeface="Courier New"/>
            </a:endParaRPr>
          </a:p>
          <a:p>
            <a:pPr eaLnBrk="1" hangingPunct="1">
              <a:defRPr/>
            </a:pPr>
            <a:r>
              <a:rPr lang="en-US" sz="1051" dirty="0">
                <a:solidFill>
                  <a:srgbClr val="FFFF00"/>
                </a:solidFill>
                <a:latin typeface="Courier New" charset="0"/>
              </a:rPr>
              <a:t>--- DELETED INPUT ---</a:t>
            </a:r>
          </a:p>
          <a:p>
            <a:pPr eaLnBrk="1" hangingPunct="1">
              <a:defRPr/>
            </a:pPr>
            <a:endParaRPr lang="en-US" sz="1051" dirty="0">
              <a:solidFill>
                <a:srgbClr val="FFFF00"/>
              </a:solidFill>
              <a:latin typeface="Courier New" charset="0"/>
            </a:endParaRPr>
          </a:p>
          <a:p>
            <a:pPr eaLnBrk="1" hangingPunct="1">
              <a:defRPr/>
            </a:pPr>
            <a:r>
              <a:rPr lang="de-DE" sz="1051" dirty="0">
                <a:solidFill>
                  <a:srgbClr val="FFFF00"/>
                </a:solidFill>
                <a:latin typeface="Courier New" charset="0"/>
              </a:rPr>
              <a:t>       2    22  2  23   2  VERTICAL    1.000000 0.000000 0.000000 0.000000  0.000000    </a:t>
            </a:r>
          </a:p>
          <a:p>
            <a:pPr eaLnBrk="1" hangingPunct="1">
              <a:defRPr/>
            </a:pPr>
            <a:r>
              <a:rPr lang="de-DE" sz="1051" dirty="0">
                <a:solidFill>
                  <a:srgbClr val="FFFF00"/>
                </a:solidFill>
                <a:latin typeface="Courier New" charset="0"/>
              </a:rPr>
              <a:t>       2    23  2  23   3  VERTICAL    1.000000 0.000000 0.000000 0.000000  0.000000    </a:t>
            </a:r>
          </a:p>
          <a:p>
            <a:pPr eaLnBrk="1" hangingPunct="1">
              <a:defRPr/>
            </a:pPr>
            <a:r>
              <a:rPr lang="de-DE" sz="1051" dirty="0">
                <a:solidFill>
                  <a:srgbClr val="FFFF00"/>
                </a:solidFill>
                <a:latin typeface="Courier New" charset="0"/>
              </a:rPr>
              <a:t>       2    24  2  23   4  VERTICAL    1.000000 0.000000 0.000000 0.000000  0.000000    </a:t>
            </a:r>
          </a:p>
          <a:p>
            <a:pPr eaLnBrk="1" hangingPunct="1">
              <a:defRPr/>
            </a:pPr>
            <a:r>
              <a:rPr lang="de-DE" sz="1051" dirty="0">
                <a:solidFill>
                  <a:srgbClr val="FFFF00"/>
                </a:solidFill>
                <a:latin typeface="Courier New" charset="0"/>
              </a:rPr>
              <a:t>       2    25  2  24   1  VERTICAL    1.000000 0.000000 0.000000 0.000000  0.000000    </a:t>
            </a:r>
          </a:p>
          <a:p>
            <a:pPr eaLnBrk="1" hangingPunct="1">
              <a:defRPr/>
            </a:pPr>
            <a:r>
              <a:rPr lang="de-DE" sz="1051" dirty="0">
                <a:solidFill>
                  <a:srgbClr val="FFFF00"/>
                </a:solidFill>
                <a:latin typeface="Courier New" charset="0"/>
              </a:rPr>
              <a:t>       2    26  2  24   2  VERTICAL    1.000000 0.000000 0.000000 0.000000  0.000000    </a:t>
            </a:r>
          </a:p>
          <a:p>
            <a:pPr eaLnBrk="1" hangingPunct="1">
              <a:defRPr/>
            </a:pPr>
            <a:r>
              <a:rPr lang="de-DE" sz="1051" dirty="0">
                <a:solidFill>
                  <a:srgbClr val="FFFF00"/>
                </a:solidFill>
                <a:latin typeface="Courier New" charset="0"/>
              </a:rPr>
              <a:t>       2    27  2  24   3  VERTICAL    1.000000 0.000000 0.000000 0.000000  0.000000    </a:t>
            </a:r>
          </a:p>
          <a:p>
            <a:pPr eaLnBrk="1" hangingPunct="1">
              <a:defRPr/>
            </a:pPr>
            <a:r>
              <a:rPr lang="de-DE" sz="1051" dirty="0">
                <a:solidFill>
                  <a:srgbClr val="FFFF00"/>
                </a:solidFill>
                <a:latin typeface="Courier New" charset="0"/>
              </a:rPr>
              <a:t>       2    28  2  24   4  VERTICAL    1.000000 0.000000 0.000000 0.000000  0.000000    </a:t>
            </a:r>
          </a:p>
          <a:p>
            <a:pPr eaLnBrk="1" hangingPunct="1">
              <a:defRPr/>
            </a:pPr>
            <a:r>
              <a:rPr lang="de-DE" sz="1051" dirty="0">
                <a:solidFill>
                  <a:srgbClr val="FFFF00"/>
                </a:solidFill>
                <a:latin typeface="Courier New" charset="0"/>
              </a:rPr>
              <a:t>       2    29  2  25   1  VERTICAL    1.000000 0.000000 0.000000 0.000000  0.000000    </a:t>
            </a:r>
          </a:p>
          <a:p>
            <a:pPr eaLnBrk="1" hangingPunct="1">
              <a:defRPr/>
            </a:pPr>
            <a:r>
              <a:rPr lang="de-DE" sz="1051" dirty="0">
                <a:solidFill>
                  <a:srgbClr val="FFFF00"/>
                </a:solidFill>
                <a:latin typeface="Courier New" charset="0"/>
              </a:rPr>
              <a:t>       2    30  2  25   2  VERTICAL    1.000000 0.000000 0.000000 0.000000  0.000000    </a:t>
            </a:r>
          </a:p>
          <a:p>
            <a:pPr eaLnBrk="1" hangingPunct="1">
              <a:defRPr/>
            </a:pPr>
            <a:r>
              <a:rPr lang="de-DE" sz="1051" dirty="0">
                <a:solidFill>
                  <a:srgbClr val="FFFF00"/>
                </a:solidFill>
                <a:latin typeface="Courier New" charset="0"/>
              </a:rPr>
              <a:t>       2    31  2  26   1  VERTICAL    1.000000 0.000000 0.000000 0.000000  0.000000    </a:t>
            </a:r>
          </a:p>
          <a:p>
            <a:pPr eaLnBrk="1" hangingPunct="1">
              <a:defRPr/>
            </a:pPr>
            <a:r>
              <a:rPr lang="de-DE" sz="1051" dirty="0">
                <a:solidFill>
                  <a:srgbClr val="FFFF00"/>
                </a:solidFill>
                <a:latin typeface="Courier New" charset="0"/>
              </a:rPr>
              <a:t>       2    32  2  26   2  VERTICAL    1.000000 0.000000 0.000000 0.000000  0.000000    </a:t>
            </a:r>
          </a:p>
          <a:p>
            <a:pPr eaLnBrk="1" hangingPunct="1">
              <a:defRPr/>
            </a:pPr>
            <a:r>
              <a:rPr lang="de-DE" sz="1051" dirty="0">
                <a:solidFill>
                  <a:srgbClr val="FFFF00"/>
                </a:solidFill>
                <a:latin typeface="Courier New" charset="0"/>
              </a:rPr>
              <a:t>END CONNECTIONDATA</a:t>
            </a:r>
          </a:p>
          <a:p>
            <a:pPr eaLnBrk="1" hangingPunct="1">
              <a:defRPr/>
            </a:pPr>
            <a:endParaRPr lang="de-DE" sz="1051" dirty="0">
              <a:solidFill>
                <a:srgbClr val="FFFF00"/>
              </a:solidFill>
              <a:latin typeface="Courier New" charset="0"/>
            </a:endParaRPr>
          </a:p>
          <a:p>
            <a:pPr eaLnBrk="1" hangingPunct="1">
              <a:defRPr/>
            </a:pPr>
            <a:r>
              <a:rPr lang="de-DE" sz="1051" dirty="0">
                <a:solidFill>
                  <a:srgbClr val="FFFF00"/>
                </a:solidFill>
                <a:latin typeface="Courier New" charset="0"/>
              </a:rPr>
              <a:t>BEGIN OUTLETS</a:t>
            </a:r>
          </a:p>
          <a:p>
            <a:pPr eaLnBrk="1" hangingPunct="1">
              <a:defRPr/>
            </a:pPr>
            <a:r>
              <a:rPr lang="de-DE" sz="1051" dirty="0">
                <a:solidFill>
                  <a:srgbClr val="FFFF00"/>
                </a:solidFill>
                <a:latin typeface="Courier New" charset="0"/>
              </a:rPr>
              <a:t>#   OUTLETNO LAKEIN LAKEOUT COUTTYPE     INVERT      WIDTH           ROUGH           SLOPE</a:t>
            </a:r>
          </a:p>
          <a:p>
            <a:pPr eaLnBrk="1" hangingPunct="1">
              <a:defRPr/>
            </a:pPr>
            <a:r>
              <a:rPr lang="de-DE" sz="1051" dirty="0">
                <a:solidFill>
                  <a:srgbClr val="FFFF00"/>
                </a:solidFill>
                <a:latin typeface="Courier New" charset="0"/>
              </a:rPr>
              <a:t>           1      1       0  MANNING       44.5   5.000000  0.30000000E-01   0.2187500E-02</a:t>
            </a:r>
          </a:p>
          <a:p>
            <a:pPr eaLnBrk="1" hangingPunct="1">
              <a:defRPr/>
            </a:pPr>
            <a:r>
              <a:rPr lang="de-DE" sz="1051" dirty="0">
                <a:solidFill>
                  <a:srgbClr val="FFFF00"/>
                </a:solidFill>
                <a:latin typeface="Courier New" charset="0"/>
              </a:rPr>
              <a:t>END OUTLETS</a:t>
            </a:r>
          </a:p>
          <a:p>
            <a:pPr eaLnBrk="1" hangingPunct="1">
              <a:defRPr/>
            </a:pPr>
            <a:endParaRPr lang="de-DE" sz="1051" dirty="0">
              <a:solidFill>
                <a:srgbClr val="FFFF00"/>
              </a:solidFill>
              <a:latin typeface="Courier New" charset="0"/>
            </a:endParaRPr>
          </a:p>
          <a:p>
            <a:pPr eaLnBrk="1" hangingPunct="1">
              <a:defRPr/>
            </a:pPr>
            <a:endParaRPr lang="de-DE" sz="1051" dirty="0">
              <a:solidFill>
                <a:srgbClr val="FFFF00"/>
              </a:solidFill>
              <a:latin typeface="Courier New" charset="0"/>
            </a:endParaRPr>
          </a:p>
          <a:p>
            <a:pPr eaLnBrk="1" hangingPunct="1">
              <a:defRPr/>
            </a:pPr>
            <a:r>
              <a:rPr lang="de-DE" sz="1051" dirty="0">
                <a:solidFill>
                  <a:srgbClr val="FFFF00"/>
                </a:solidFill>
                <a:latin typeface="Courier New" charset="0"/>
              </a:rPr>
              <a:t>BEGIN PERIOD 1</a:t>
            </a:r>
          </a:p>
          <a:p>
            <a:pPr eaLnBrk="1" hangingPunct="1">
              <a:defRPr/>
            </a:pPr>
            <a:r>
              <a:rPr lang="de-DE" sz="1051" dirty="0">
                <a:solidFill>
                  <a:srgbClr val="FFFF00"/>
                </a:solidFill>
                <a:latin typeface="Courier New" charset="0"/>
              </a:rPr>
              <a:t> 1  RAINFALL    0.0000000</a:t>
            </a:r>
          </a:p>
          <a:p>
            <a:pPr eaLnBrk="1" hangingPunct="1">
              <a:defRPr/>
            </a:pPr>
            <a:r>
              <a:rPr lang="de-DE" sz="1051" dirty="0">
                <a:solidFill>
                  <a:srgbClr val="FFFF00"/>
                </a:solidFill>
                <a:latin typeface="Courier New" charset="0"/>
              </a:rPr>
              <a:t> 1  EVAPORATION    0.0000000</a:t>
            </a:r>
          </a:p>
          <a:p>
            <a:pPr eaLnBrk="1" hangingPunct="1">
              <a:defRPr/>
            </a:pPr>
            <a:r>
              <a:rPr lang="de-DE" sz="1051" dirty="0">
                <a:solidFill>
                  <a:srgbClr val="FFFF00"/>
                </a:solidFill>
                <a:latin typeface="Courier New" charset="0"/>
              </a:rPr>
              <a:t> 1  RUNOFF    0.0000000</a:t>
            </a:r>
          </a:p>
          <a:p>
            <a:pPr eaLnBrk="1" hangingPunct="1">
              <a:defRPr/>
            </a:pPr>
            <a:r>
              <a:rPr lang="de-DE" sz="1051" dirty="0">
                <a:solidFill>
                  <a:srgbClr val="FFFF00"/>
                </a:solidFill>
                <a:latin typeface="Courier New" charset="0"/>
              </a:rPr>
              <a:t> 1  WITHDRAWAL    0.0000000</a:t>
            </a:r>
          </a:p>
          <a:p>
            <a:pPr eaLnBrk="1" hangingPunct="1">
              <a:defRPr/>
            </a:pPr>
            <a:r>
              <a:rPr lang="de-DE" sz="1051" dirty="0">
                <a:solidFill>
                  <a:srgbClr val="FFFF00"/>
                </a:solidFill>
                <a:latin typeface="Courier New" charset="0"/>
              </a:rPr>
              <a:t> 2  RAINFALL    0.0000000</a:t>
            </a:r>
          </a:p>
          <a:p>
            <a:pPr eaLnBrk="1" hangingPunct="1">
              <a:defRPr/>
            </a:pPr>
            <a:r>
              <a:rPr lang="de-DE" sz="1051" dirty="0">
                <a:solidFill>
                  <a:srgbClr val="FFFF00"/>
                </a:solidFill>
                <a:latin typeface="Courier New" charset="0"/>
              </a:rPr>
              <a:t> 2  EVAPORATION    0.0000000</a:t>
            </a:r>
          </a:p>
          <a:p>
            <a:pPr eaLnBrk="1" hangingPunct="1">
              <a:defRPr/>
            </a:pPr>
            <a:r>
              <a:rPr lang="de-DE" sz="1051" dirty="0">
                <a:solidFill>
                  <a:srgbClr val="FFFF00"/>
                </a:solidFill>
                <a:latin typeface="Courier New" charset="0"/>
              </a:rPr>
              <a:t> 2  RUNOFF    0.0000000</a:t>
            </a:r>
          </a:p>
          <a:p>
            <a:pPr eaLnBrk="1" hangingPunct="1">
              <a:defRPr/>
            </a:pPr>
            <a:r>
              <a:rPr lang="de-DE" sz="1051" dirty="0">
                <a:solidFill>
                  <a:srgbClr val="FFFF00"/>
                </a:solidFill>
                <a:latin typeface="Courier New" charset="0"/>
              </a:rPr>
              <a:t> 2  WITHDRAWAL    0.0000000</a:t>
            </a:r>
          </a:p>
          <a:p>
            <a:pPr eaLnBrk="1" hangingPunct="1">
              <a:defRPr/>
            </a:pPr>
            <a:r>
              <a:rPr lang="de-DE" sz="1051" dirty="0">
                <a:solidFill>
                  <a:srgbClr val="FFFF00"/>
                </a:solidFill>
                <a:latin typeface="Courier New" charset="0"/>
              </a:rPr>
              <a:t>END PERIOD</a:t>
            </a:r>
            <a:endParaRPr lang="en-US" sz="1051" dirty="0">
              <a:solidFill>
                <a:srgbClr val="FFFF00"/>
              </a:solidFill>
              <a:latin typeface="Courier New" charset="0"/>
            </a:endParaRPr>
          </a:p>
          <a:p>
            <a:pPr eaLnBrk="1" hangingPunct="1">
              <a:defRPr/>
            </a:pPr>
            <a:r>
              <a:rPr lang="de-DE" sz="1051" dirty="0">
                <a:solidFill>
                  <a:srgbClr val="FFFF00"/>
                </a:solidFill>
                <a:latin typeface="Courier New"/>
                <a:cs typeface="Courier New"/>
              </a:rPr>
              <a:t> </a:t>
            </a:r>
            <a:endParaRPr lang="en-US" sz="1051" dirty="0">
              <a:solidFill>
                <a:srgbClr val="FFFF00"/>
              </a:solidFill>
              <a:latin typeface="Courier New"/>
              <a:cs typeface="Courier New"/>
            </a:endParaRPr>
          </a:p>
        </p:txBody>
      </p:sp>
      <p:pic>
        <p:nvPicPr>
          <p:cNvPr id="9" name="Picture 8">
            <a:extLst>
              <a:ext uri="{FF2B5EF4-FFF2-40B4-BE49-F238E27FC236}">
                <a16:creationId xmlns:a16="http://schemas.microsoft.com/office/drawing/2014/main" id="{85226D94-593C-944F-BB3F-864DEB420C53}"/>
              </a:ext>
            </a:extLst>
          </p:cNvPr>
          <p:cNvPicPr>
            <a:picLocks noChangeAspect="1"/>
          </p:cNvPicPr>
          <p:nvPr/>
        </p:nvPicPr>
        <p:blipFill>
          <a:blip r:embed="rId2"/>
          <a:stretch>
            <a:fillRect/>
          </a:stretch>
        </p:blipFill>
        <p:spPr>
          <a:xfrm>
            <a:off x="8114887" y="580066"/>
            <a:ext cx="3959124" cy="5774373"/>
          </a:xfrm>
          <a:prstGeom prst="rect">
            <a:avLst/>
          </a:prstGeom>
        </p:spPr>
      </p:pic>
    </p:spTree>
    <p:extLst>
      <p:ext uri="{BB962C8B-B14F-4D97-AF65-F5344CB8AC3E}">
        <p14:creationId xmlns:p14="http://schemas.microsoft.com/office/powerpoint/2010/main" val="3865416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23CD-61DE-1149-972E-280442FD8C1D}"/>
              </a:ext>
            </a:extLst>
          </p:cNvPr>
          <p:cNvSpPr>
            <a:spLocks noGrp="1"/>
          </p:cNvSpPr>
          <p:nvPr>
            <p:ph type="title"/>
          </p:nvPr>
        </p:nvSpPr>
        <p:spPr/>
        <p:txBody>
          <a:bodyPr/>
          <a:lstStyle/>
          <a:p>
            <a:r>
              <a:rPr lang="en-US" dirty="0"/>
              <a:t>Mover Package</a:t>
            </a:r>
          </a:p>
        </p:txBody>
      </p:sp>
      <p:sp>
        <p:nvSpPr>
          <p:cNvPr id="3" name="Text Placeholder 2">
            <a:extLst>
              <a:ext uri="{FF2B5EF4-FFF2-40B4-BE49-F238E27FC236}">
                <a16:creationId xmlns:a16="http://schemas.microsoft.com/office/drawing/2014/main" id="{E56E8532-0370-5E4A-994F-949E309E77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3969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bwMode="auto">
          <a:xfrm>
            <a:off x="6098232" y="2724352"/>
            <a:ext cx="0" cy="3657600"/>
          </a:xfrm>
          <a:prstGeom prst="line">
            <a:avLst/>
          </a:prstGeom>
          <a:solidFill>
            <a:schemeClr val="accent1"/>
          </a:solidFill>
          <a:ln w="38100" cap="flat" cmpd="sng" algn="ctr">
            <a:solidFill>
              <a:srgbClr val="FFFF00"/>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60" name="Group 59"/>
          <p:cNvGrpSpPr/>
          <p:nvPr/>
        </p:nvGrpSpPr>
        <p:grpSpPr>
          <a:xfrm>
            <a:off x="3735304" y="5315151"/>
            <a:ext cx="2545809" cy="607370"/>
            <a:chOff x="2211304" y="5092257"/>
            <a:chExt cx="2545808" cy="607383"/>
          </a:xfrm>
        </p:grpSpPr>
        <p:cxnSp>
          <p:nvCxnSpPr>
            <p:cNvPr id="42" name="Elbow Connector 41"/>
            <p:cNvCxnSpPr>
              <a:stCxn id="40" idx="3"/>
              <a:endCxn id="32" idx="2"/>
            </p:cNvCxnSpPr>
            <p:nvPr/>
          </p:nvCxnSpPr>
          <p:spPr bwMode="auto">
            <a:xfrm>
              <a:off x="2211304" y="5092257"/>
              <a:ext cx="2180048" cy="320175"/>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Elbow Connector 43"/>
            <p:cNvCxnSpPr>
              <a:stCxn id="43" idx="3"/>
              <a:endCxn id="32" idx="2"/>
            </p:cNvCxnSpPr>
            <p:nvPr/>
          </p:nvCxnSpPr>
          <p:spPr bwMode="auto">
            <a:xfrm flipV="1">
              <a:off x="2211304" y="5412432"/>
              <a:ext cx="2180048" cy="287208"/>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 name="Oval 31"/>
            <p:cNvSpPr/>
            <p:nvPr/>
          </p:nvSpPr>
          <p:spPr bwMode="auto">
            <a:xfrm>
              <a:off x="4391352" y="5229552"/>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a:endParaRPr lang="en-US"/>
            </a:p>
          </p:txBody>
        </p:sp>
      </p:grpSp>
      <p:sp>
        <p:nvSpPr>
          <p:cNvPr id="13" name="TextBox 12"/>
          <p:cNvSpPr txBox="1"/>
          <p:nvPr/>
        </p:nvSpPr>
        <p:spPr>
          <a:xfrm>
            <a:off x="4146520" y="1940265"/>
            <a:ext cx="1340432" cy="707886"/>
          </a:xfrm>
          <a:prstGeom prst="rect">
            <a:avLst/>
          </a:prstGeom>
          <a:noFill/>
        </p:spPr>
        <p:txBody>
          <a:bodyPr wrap="none" rtlCol="0">
            <a:spAutoFit/>
          </a:bodyPr>
          <a:lstStyle/>
          <a:p>
            <a:pPr algn="ctr"/>
            <a:r>
              <a:rPr lang="en-US" sz="2000" dirty="0">
                <a:solidFill>
                  <a:srgbClr val="FF0000"/>
                </a:solidFill>
              </a:rPr>
              <a:t>Package</a:t>
            </a:r>
          </a:p>
          <a:p>
            <a:pPr algn="ctr"/>
            <a:r>
              <a:rPr lang="en-US" sz="2000" dirty="0">
                <a:solidFill>
                  <a:srgbClr val="FF0000"/>
                </a:solidFill>
              </a:rPr>
              <a:t>Discharge</a:t>
            </a:r>
          </a:p>
        </p:txBody>
      </p:sp>
      <p:sp>
        <p:nvSpPr>
          <p:cNvPr id="22" name="TextBox 21"/>
          <p:cNvSpPr txBox="1"/>
          <p:nvPr/>
        </p:nvSpPr>
        <p:spPr>
          <a:xfrm>
            <a:off x="7707380" y="1714643"/>
            <a:ext cx="1499128" cy="400110"/>
          </a:xfrm>
          <a:prstGeom prst="rect">
            <a:avLst/>
          </a:prstGeom>
          <a:noFill/>
        </p:spPr>
        <p:txBody>
          <a:bodyPr wrap="none" rtlCol="0">
            <a:spAutoFit/>
          </a:bodyPr>
          <a:lstStyle/>
          <a:p>
            <a:pPr algn="ctr"/>
            <a:r>
              <a:rPr lang="en-US" sz="2000" dirty="0">
                <a:solidFill>
                  <a:srgbClr val="FFFF00"/>
                </a:solidFill>
              </a:rPr>
              <a:t>RECEIVER</a:t>
            </a:r>
          </a:p>
        </p:txBody>
      </p:sp>
      <p:sp>
        <p:nvSpPr>
          <p:cNvPr id="23" name="TextBox 22"/>
          <p:cNvSpPr txBox="1"/>
          <p:nvPr/>
        </p:nvSpPr>
        <p:spPr>
          <a:xfrm>
            <a:off x="2145368" y="1714643"/>
            <a:ext cx="1526380" cy="400110"/>
          </a:xfrm>
          <a:prstGeom prst="rect">
            <a:avLst/>
          </a:prstGeom>
          <a:noFill/>
        </p:spPr>
        <p:txBody>
          <a:bodyPr wrap="none" rtlCol="0">
            <a:spAutoFit/>
          </a:bodyPr>
          <a:lstStyle/>
          <a:p>
            <a:pPr algn="ctr"/>
            <a:r>
              <a:rPr lang="en-US" sz="2000" dirty="0">
                <a:solidFill>
                  <a:srgbClr val="FFFF00"/>
                </a:solidFill>
              </a:rPr>
              <a:t>PROVIDER</a:t>
            </a:r>
          </a:p>
        </p:txBody>
      </p:sp>
      <p:sp>
        <p:nvSpPr>
          <p:cNvPr id="24" name="TextBox 23"/>
          <p:cNvSpPr txBox="1"/>
          <p:nvPr/>
        </p:nvSpPr>
        <p:spPr>
          <a:xfrm>
            <a:off x="5867402" y="838395"/>
            <a:ext cx="461665" cy="1746632"/>
          </a:xfrm>
          <a:prstGeom prst="rect">
            <a:avLst/>
          </a:prstGeom>
          <a:noFill/>
        </p:spPr>
        <p:txBody>
          <a:bodyPr vert="vert270" wrap="none" rtlCol="0">
            <a:spAutoFit/>
          </a:bodyPr>
          <a:lstStyle/>
          <a:p>
            <a:pPr algn="ctr"/>
            <a:r>
              <a:rPr lang="en-US" sz="1800" dirty="0">
                <a:solidFill>
                  <a:srgbClr val="FFFF00"/>
                </a:solidFill>
              </a:rPr>
              <a:t>CONSTRAINTS</a:t>
            </a:r>
          </a:p>
        </p:txBody>
      </p:sp>
      <p:grpSp>
        <p:nvGrpSpPr>
          <p:cNvPr id="58" name="Group 57"/>
          <p:cNvGrpSpPr/>
          <p:nvPr/>
        </p:nvGrpSpPr>
        <p:grpSpPr>
          <a:xfrm>
            <a:off x="6281112" y="3562552"/>
            <a:ext cx="3085722" cy="1219199"/>
            <a:chOff x="4757111" y="3352800"/>
            <a:chExt cx="3085721" cy="1219200"/>
          </a:xfrm>
        </p:grpSpPr>
        <p:sp>
          <p:nvSpPr>
            <p:cNvPr id="26" name="TextBox 25"/>
            <p:cNvSpPr txBox="1"/>
            <p:nvPr/>
          </p:nvSpPr>
          <p:spPr>
            <a:xfrm>
              <a:off x="6185006" y="3352800"/>
              <a:ext cx="1657826" cy="461665"/>
            </a:xfrm>
            <a:prstGeom prst="rect">
              <a:avLst/>
            </a:prstGeom>
            <a:noFill/>
          </p:spPr>
          <p:txBody>
            <a:bodyPr wrap="none" rtlCol="0">
              <a:spAutoFit/>
            </a:bodyPr>
            <a:lstStyle/>
            <a:p>
              <a:r>
                <a:rPr lang="en-US" sz="2400" dirty="0">
                  <a:solidFill>
                    <a:schemeClr val="bg1"/>
                  </a:solidFill>
                </a:rPr>
                <a:t>Receiver 2</a:t>
              </a:r>
            </a:p>
          </p:txBody>
        </p:sp>
        <p:sp>
          <p:nvSpPr>
            <p:cNvPr id="27" name="TextBox 26"/>
            <p:cNvSpPr txBox="1"/>
            <p:nvPr/>
          </p:nvSpPr>
          <p:spPr>
            <a:xfrm>
              <a:off x="6185006" y="4110335"/>
              <a:ext cx="1657826" cy="461665"/>
            </a:xfrm>
            <a:prstGeom prst="rect">
              <a:avLst/>
            </a:prstGeom>
            <a:noFill/>
          </p:spPr>
          <p:txBody>
            <a:bodyPr wrap="none" rtlCol="0">
              <a:spAutoFit/>
            </a:bodyPr>
            <a:lstStyle/>
            <a:p>
              <a:r>
                <a:rPr lang="en-US" sz="2400" dirty="0">
                  <a:solidFill>
                    <a:schemeClr val="bg1"/>
                  </a:solidFill>
                </a:rPr>
                <a:t>Receiver 3</a:t>
              </a:r>
            </a:p>
          </p:txBody>
        </p:sp>
        <p:cxnSp>
          <p:nvCxnSpPr>
            <p:cNvPr id="21" name="Elbow Connector 20"/>
            <p:cNvCxnSpPr>
              <a:stCxn id="31" idx="6"/>
              <a:endCxn id="26" idx="1"/>
            </p:cNvCxnSpPr>
            <p:nvPr/>
          </p:nvCxnSpPr>
          <p:spPr bwMode="auto">
            <a:xfrm flipV="1">
              <a:off x="4757111" y="3583633"/>
              <a:ext cx="1427895" cy="380999"/>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Elbow Connector 27"/>
            <p:cNvCxnSpPr>
              <a:stCxn id="31" idx="6"/>
              <a:endCxn id="27" idx="1"/>
            </p:cNvCxnSpPr>
            <p:nvPr/>
          </p:nvCxnSpPr>
          <p:spPr bwMode="auto">
            <a:xfrm>
              <a:off x="4757111" y="3964633"/>
              <a:ext cx="1427895" cy="376535"/>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6" name="TextBox 35"/>
          <p:cNvSpPr txBox="1"/>
          <p:nvPr/>
        </p:nvSpPr>
        <p:spPr>
          <a:xfrm>
            <a:off x="2146408" y="2799437"/>
            <a:ext cx="1588897" cy="461665"/>
          </a:xfrm>
          <a:prstGeom prst="rect">
            <a:avLst/>
          </a:prstGeom>
          <a:noFill/>
        </p:spPr>
        <p:txBody>
          <a:bodyPr wrap="none" rtlCol="0">
            <a:spAutoFit/>
          </a:bodyPr>
          <a:lstStyle/>
          <a:p>
            <a:r>
              <a:rPr lang="en-US" sz="2400" dirty="0">
                <a:solidFill>
                  <a:schemeClr val="bg1"/>
                </a:solidFill>
              </a:rPr>
              <a:t>Provider 1</a:t>
            </a:r>
          </a:p>
        </p:txBody>
      </p:sp>
      <p:grpSp>
        <p:nvGrpSpPr>
          <p:cNvPr id="55" name="Group 54"/>
          <p:cNvGrpSpPr/>
          <p:nvPr/>
        </p:nvGrpSpPr>
        <p:grpSpPr>
          <a:xfrm>
            <a:off x="6281113" y="2786324"/>
            <a:ext cx="3085719" cy="461665"/>
            <a:chOff x="4757114" y="2576575"/>
            <a:chExt cx="3085718" cy="461666"/>
          </a:xfrm>
        </p:grpSpPr>
        <p:sp>
          <p:nvSpPr>
            <p:cNvPr id="38" name="TextBox 37"/>
            <p:cNvSpPr txBox="1"/>
            <p:nvPr/>
          </p:nvSpPr>
          <p:spPr>
            <a:xfrm>
              <a:off x="6185006" y="2576575"/>
              <a:ext cx="1657826" cy="461666"/>
            </a:xfrm>
            <a:prstGeom prst="rect">
              <a:avLst/>
            </a:prstGeom>
            <a:noFill/>
          </p:spPr>
          <p:txBody>
            <a:bodyPr wrap="none" rtlCol="0">
              <a:spAutoFit/>
            </a:bodyPr>
            <a:lstStyle/>
            <a:p>
              <a:r>
                <a:rPr lang="en-US" sz="2400" dirty="0">
                  <a:solidFill>
                    <a:schemeClr val="bg1"/>
                  </a:solidFill>
                </a:rPr>
                <a:t>Receiver 1</a:t>
              </a:r>
            </a:p>
          </p:txBody>
        </p:sp>
        <p:cxnSp>
          <p:nvCxnSpPr>
            <p:cNvPr id="39" name="Elbow Connector 38"/>
            <p:cNvCxnSpPr>
              <a:stCxn id="8" idx="6"/>
              <a:endCxn id="38" idx="1"/>
            </p:cNvCxnSpPr>
            <p:nvPr/>
          </p:nvCxnSpPr>
          <p:spPr bwMode="auto">
            <a:xfrm flipV="1">
              <a:off x="4757114" y="2807409"/>
              <a:ext cx="1427892" cy="1311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25" name="TextBox 24"/>
          <p:cNvSpPr txBox="1"/>
          <p:nvPr/>
        </p:nvSpPr>
        <p:spPr>
          <a:xfrm>
            <a:off x="1752600" y="2355020"/>
            <a:ext cx="1377300" cy="369332"/>
          </a:xfrm>
          <a:prstGeom prst="rect">
            <a:avLst/>
          </a:prstGeom>
          <a:noFill/>
        </p:spPr>
        <p:txBody>
          <a:bodyPr wrap="none" rtlCol="0">
            <a:spAutoFit/>
          </a:bodyPr>
          <a:lstStyle/>
          <a:p>
            <a:r>
              <a:rPr lang="en-US" sz="1800" dirty="0">
                <a:solidFill>
                  <a:schemeClr val="bg1"/>
                </a:solidFill>
              </a:rPr>
              <a:t>One to One</a:t>
            </a:r>
          </a:p>
        </p:txBody>
      </p:sp>
      <p:grpSp>
        <p:nvGrpSpPr>
          <p:cNvPr id="56" name="Group 55"/>
          <p:cNvGrpSpPr/>
          <p:nvPr/>
        </p:nvGrpSpPr>
        <p:grpSpPr>
          <a:xfrm>
            <a:off x="1752600" y="3574217"/>
            <a:ext cx="1982704" cy="830996"/>
            <a:chOff x="228600" y="3364468"/>
            <a:chExt cx="1982704" cy="830997"/>
          </a:xfrm>
        </p:grpSpPr>
        <p:sp>
          <p:nvSpPr>
            <p:cNvPr id="19" name="TextBox 18"/>
            <p:cNvSpPr txBox="1"/>
            <p:nvPr/>
          </p:nvSpPr>
          <p:spPr>
            <a:xfrm>
              <a:off x="622407" y="3733800"/>
              <a:ext cx="1588897" cy="461665"/>
            </a:xfrm>
            <a:prstGeom prst="rect">
              <a:avLst/>
            </a:prstGeom>
            <a:noFill/>
          </p:spPr>
          <p:txBody>
            <a:bodyPr wrap="none" rtlCol="0">
              <a:spAutoFit/>
            </a:bodyPr>
            <a:lstStyle/>
            <a:p>
              <a:r>
                <a:rPr lang="en-US" sz="2400" dirty="0">
                  <a:solidFill>
                    <a:schemeClr val="bg1"/>
                  </a:solidFill>
                </a:rPr>
                <a:t>Provider 2</a:t>
              </a:r>
            </a:p>
          </p:txBody>
        </p:sp>
        <p:sp>
          <p:nvSpPr>
            <p:cNvPr id="29" name="TextBox 28"/>
            <p:cNvSpPr txBox="1"/>
            <p:nvPr/>
          </p:nvSpPr>
          <p:spPr>
            <a:xfrm>
              <a:off x="228600" y="3364468"/>
              <a:ext cx="1505540" cy="369332"/>
            </a:xfrm>
            <a:prstGeom prst="rect">
              <a:avLst/>
            </a:prstGeom>
            <a:noFill/>
          </p:spPr>
          <p:txBody>
            <a:bodyPr wrap="none" rtlCol="0">
              <a:spAutoFit/>
            </a:bodyPr>
            <a:lstStyle/>
            <a:p>
              <a:r>
                <a:rPr lang="en-US" sz="1800" dirty="0">
                  <a:solidFill>
                    <a:schemeClr val="bg1"/>
                  </a:solidFill>
                </a:rPr>
                <a:t>One to Many</a:t>
              </a:r>
            </a:p>
          </p:txBody>
        </p:sp>
      </p:grpSp>
      <p:grpSp>
        <p:nvGrpSpPr>
          <p:cNvPr id="59" name="Group 58"/>
          <p:cNvGrpSpPr/>
          <p:nvPr/>
        </p:nvGrpSpPr>
        <p:grpSpPr>
          <a:xfrm>
            <a:off x="1752600" y="4641019"/>
            <a:ext cx="1982704" cy="1512331"/>
            <a:chOff x="228600" y="4431268"/>
            <a:chExt cx="1982704" cy="1512332"/>
          </a:xfrm>
        </p:grpSpPr>
        <p:sp>
          <p:nvSpPr>
            <p:cNvPr id="40" name="TextBox 39"/>
            <p:cNvSpPr txBox="1"/>
            <p:nvPr/>
          </p:nvSpPr>
          <p:spPr>
            <a:xfrm>
              <a:off x="622407" y="4874567"/>
              <a:ext cx="1588897" cy="461665"/>
            </a:xfrm>
            <a:prstGeom prst="rect">
              <a:avLst/>
            </a:prstGeom>
            <a:noFill/>
          </p:spPr>
          <p:txBody>
            <a:bodyPr wrap="none" rtlCol="0">
              <a:spAutoFit/>
            </a:bodyPr>
            <a:lstStyle/>
            <a:p>
              <a:r>
                <a:rPr lang="en-US" sz="2400" dirty="0">
                  <a:solidFill>
                    <a:schemeClr val="bg1"/>
                  </a:solidFill>
                </a:rPr>
                <a:t>Provider 3</a:t>
              </a:r>
            </a:p>
          </p:txBody>
        </p:sp>
        <p:sp>
          <p:nvSpPr>
            <p:cNvPr id="43" name="TextBox 42"/>
            <p:cNvSpPr txBox="1"/>
            <p:nvPr/>
          </p:nvSpPr>
          <p:spPr>
            <a:xfrm>
              <a:off x="622407" y="5481935"/>
              <a:ext cx="1588897" cy="461665"/>
            </a:xfrm>
            <a:prstGeom prst="rect">
              <a:avLst/>
            </a:prstGeom>
            <a:noFill/>
          </p:spPr>
          <p:txBody>
            <a:bodyPr wrap="none" rtlCol="0">
              <a:spAutoFit/>
            </a:bodyPr>
            <a:lstStyle/>
            <a:p>
              <a:r>
                <a:rPr lang="en-US" sz="2400" dirty="0">
                  <a:solidFill>
                    <a:schemeClr val="bg1"/>
                  </a:solidFill>
                </a:rPr>
                <a:t>Provider 4</a:t>
              </a:r>
            </a:p>
          </p:txBody>
        </p:sp>
        <p:sp>
          <p:nvSpPr>
            <p:cNvPr id="30" name="TextBox 29"/>
            <p:cNvSpPr txBox="1"/>
            <p:nvPr/>
          </p:nvSpPr>
          <p:spPr>
            <a:xfrm>
              <a:off x="228600" y="4431268"/>
              <a:ext cx="1505540" cy="369332"/>
            </a:xfrm>
            <a:prstGeom prst="rect">
              <a:avLst/>
            </a:prstGeom>
            <a:noFill/>
          </p:spPr>
          <p:txBody>
            <a:bodyPr wrap="none" rtlCol="0">
              <a:spAutoFit/>
            </a:bodyPr>
            <a:lstStyle/>
            <a:p>
              <a:r>
                <a:rPr lang="en-US" sz="1800" dirty="0">
                  <a:solidFill>
                    <a:schemeClr val="bg1"/>
                  </a:solidFill>
                </a:rPr>
                <a:t>Many to One</a:t>
              </a:r>
            </a:p>
          </p:txBody>
        </p:sp>
      </p:grpSp>
      <p:grpSp>
        <p:nvGrpSpPr>
          <p:cNvPr id="54" name="Group 53"/>
          <p:cNvGrpSpPr/>
          <p:nvPr/>
        </p:nvGrpSpPr>
        <p:grpSpPr>
          <a:xfrm>
            <a:off x="3735305" y="2847388"/>
            <a:ext cx="2545808" cy="365760"/>
            <a:chOff x="2211305" y="2637636"/>
            <a:chExt cx="2545807" cy="365760"/>
          </a:xfrm>
        </p:grpSpPr>
        <p:sp>
          <p:nvSpPr>
            <p:cNvPr id="8" name="Oval 7"/>
            <p:cNvSpPr/>
            <p:nvPr/>
          </p:nvSpPr>
          <p:spPr bwMode="auto">
            <a:xfrm>
              <a:off x="4391352" y="2637636"/>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a:endParaRPr lang="en-US"/>
            </a:p>
          </p:txBody>
        </p:sp>
        <p:cxnSp>
          <p:nvCxnSpPr>
            <p:cNvPr id="33" name="Elbow Connector 32"/>
            <p:cNvCxnSpPr>
              <a:stCxn id="36" idx="3"/>
              <a:endCxn id="8" idx="2"/>
            </p:cNvCxnSpPr>
            <p:nvPr/>
          </p:nvCxnSpPr>
          <p:spPr bwMode="auto">
            <a:xfrm flipV="1">
              <a:off x="2211305" y="2820516"/>
              <a:ext cx="2180047" cy="2"/>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57" name="Group 56"/>
          <p:cNvGrpSpPr/>
          <p:nvPr/>
        </p:nvGrpSpPr>
        <p:grpSpPr>
          <a:xfrm>
            <a:off x="3733800" y="3991504"/>
            <a:ext cx="2547312" cy="365760"/>
            <a:chOff x="2209800" y="3781752"/>
            <a:chExt cx="2547312" cy="365760"/>
          </a:xfrm>
        </p:grpSpPr>
        <p:sp>
          <p:nvSpPr>
            <p:cNvPr id="31" name="Oval 30"/>
            <p:cNvSpPr/>
            <p:nvPr/>
          </p:nvSpPr>
          <p:spPr bwMode="auto">
            <a:xfrm>
              <a:off x="4391352" y="3781752"/>
              <a:ext cx="365760" cy="36576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a:endParaRPr lang="en-US"/>
            </a:p>
          </p:txBody>
        </p:sp>
        <p:cxnSp>
          <p:nvCxnSpPr>
            <p:cNvPr id="45" name="Elbow Connector 44"/>
            <p:cNvCxnSpPr/>
            <p:nvPr/>
          </p:nvCxnSpPr>
          <p:spPr bwMode="auto">
            <a:xfrm flipV="1">
              <a:off x="2209800" y="3964632"/>
              <a:ext cx="2181552" cy="1"/>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61" name="Group 60"/>
          <p:cNvGrpSpPr/>
          <p:nvPr/>
        </p:nvGrpSpPr>
        <p:grpSpPr>
          <a:xfrm>
            <a:off x="6281113" y="5391343"/>
            <a:ext cx="3085719" cy="461665"/>
            <a:chOff x="4757114" y="5181600"/>
            <a:chExt cx="3085718" cy="461666"/>
          </a:xfrm>
        </p:grpSpPr>
        <p:sp>
          <p:nvSpPr>
            <p:cNvPr id="41" name="TextBox 40"/>
            <p:cNvSpPr txBox="1"/>
            <p:nvPr/>
          </p:nvSpPr>
          <p:spPr>
            <a:xfrm>
              <a:off x="6185006" y="5181600"/>
              <a:ext cx="1657826" cy="461666"/>
            </a:xfrm>
            <a:prstGeom prst="rect">
              <a:avLst/>
            </a:prstGeom>
            <a:noFill/>
          </p:spPr>
          <p:txBody>
            <a:bodyPr wrap="none" rtlCol="0">
              <a:spAutoFit/>
            </a:bodyPr>
            <a:lstStyle/>
            <a:p>
              <a:r>
                <a:rPr lang="en-US" sz="2400" dirty="0">
                  <a:solidFill>
                    <a:schemeClr val="bg1"/>
                  </a:solidFill>
                </a:rPr>
                <a:t>Receiver 4</a:t>
              </a:r>
            </a:p>
          </p:txBody>
        </p:sp>
        <p:cxnSp>
          <p:nvCxnSpPr>
            <p:cNvPr id="48" name="Elbow Connector 47"/>
            <p:cNvCxnSpPr>
              <a:cxnSpLocks/>
              <a:stCxn id="32" idx="6"/>
              <a:endCxn id="41" idx="1"/>
            </p:cNvCxnSpPr>
            <p:nvPr/>
          </p:nvCxnSpPr>
          <p:spPr bwMode="auto">
            <a:xfrm flipV="1">
              <a:off x="4757114" y="5412434"/>
              <a:ext cx="1427892" cy="13143"/>
            </a:xfrm>
            <a:prstGeom prst="bentConnector3">
              <a:avLst>
                <a:gd name="adj1" fmla="val 50000"/>
              </a:avLst>
            </a:prstGeom>
            <a:solidFill>
              <a:schemeClr val="accent1"/>
            </a:solidFill>
            <a:ln w="25400" cap="flat" cmpd="sng" algn="ctr">
              <a:solidFill>
                <a:schemeClr val="bg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4" name="Title 3">
            <a:extLst>
              <a:ext uri="{FF2B5EF4-FFF2-40B4-BE49-F238E27FC236}">
                <a16:creationId xmlns:a16="http://schemas.microsoft.com/office/drawing/2014/main" id="{E383834F-7708-4E40-BB41-F65750252C1C}"/>
              </a:ext>
            </a:extLst>
          </p:cNvPr>
          <p:cNvSpPr>
            <a:spLocks noGrp="1"/>
          </p:cNvSpPr>
          <p:nvPr>
            <p:ph type="title"/>
          </p:nvPr>
        </p:nvSpPr>
        <p:spPr/>
        <p:txBody>
          <a:bodyPr/>
          <a:lstStyle/>
          <a:p>
            <a:r>
              <a:rPr lang="en-US" dirty="0"/>
              <a:t>MVR6 Package</a:t>
            </a:r>
          </a:p>
        </p:txBody>
      </p:sp>
    </p:spTree>
    <p:extLst>
      <p:ext uri="{BB962C8B-B14F-4D97-AF65-F5344CB8AC3E}">
        <p14:creationId xmlns:p14="http://schemas.microsoft.com/office/powerpoint/2010/main" val="3921244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2" y="1259179"/>
            <a:ext cx="10968567" cy="3771973"/>
          </a:xfrm>
        </p:spPr>
        <p:txBody>
          <a:bodyPr/>
          <a:lstStyle/>
          <a:p>
            <a:pPr lvl="1">
              <a:spcBef>
                <a:spcPts val="1600"/>
              </a:spcBef>
            </a:pPr>
            <a:r>
              <a:rPr lang="en-US" dirty="0"/>
              <a:t>Fraction</a:t>
            </a:r>
          </a:p>
          <a:p>
            <a:pPr marL="914377" lvl="2" indent="0">
              <a:spcBef>
                <a:spcPts val="1600"/>
              </a:spcBef>
              <a:buNone/>
            </a:pPr>
            <a:r>
              <a:rPr lang="en-US" sz="2667" dirty="0"/>
              <a:t>Discharge x fraction is sent to the receiver</a:t>
            </a:r>
          </a:p>
          <a:p>
            <a:pPr lvl="1">
              <a:spcBef>
                <a:spcPts val="1600"/>
              </a:spcBef>
            </a:pPr>
            <a:r>
              <a:rPr lang="en-US" dirty="0"/>
              <a:t>Excess</a:t>
            </a:r>
          </a:p>
          <a:p>
            <a:pPr marL="914377" lvl="2" indent="0">
              <a:spcBef>
                <a:spcPts val="1600"/>
              </a:spcBef>
              <a:buNone/>
            </a:pPr>
            <a:r>
              <a:rPr lang="en-US" sz="2667" dirty="0"/>
              <a:t>Any water that exceeds the user-specified rate is provided to the receiver. No water is provided to the receiver if the available water is less than the user-specified value. (Flood control)</a:t>
            </a:r>
          </a:p>
        </p:txBody>
      </p:sp>
      <p:sp>
        <p:nvSpPr>
          <p:cNvPr id="5" name="Title 4">
            <a:extLst>
              <a:ext uri="{FF2B5EF4-FFF2-40B4-BE49-F238E27FC236}">
                <a16:creationId xmlns:a16="http://schemas.microsoft.com/office/drawing/2014/main" id="{BBF1E619-7927-5945-BCFF-D5C3190610C3}"/>
              </a:ext>
            </a:extLst>
          </p:cNvPr>
          <p:cNvSpPr>
            <a:spLocks noGrp="1"/>
          </p:cNvSpPr>
          <p:nvPr>
            <p:ph type="title"/>
          </p:nvPr>
        </p:nvSpPr>
        <p:spPr/>
        <p:txBody>
          <a:bodyPr/>
          <a:lstStyle/>
          <a:p>
            <a:r>
              <a:rPr lang="en-US" dirty="0"/>
              <a:t>MVR6 Package Constraints</a:t>
            </a:r>
          </a:p>
        </p:txBody>
      </p:sp>
    </p:spTree>
    <p:extLst>
      <p:ext uri="{BB962C8B-B14F-4D97-AF65-F5344CB8AC3E}">
        <p14:creationId xmlns:p14="http://schemas.microsoft.com/office/powerpoint/2010/main" val="3556866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5C0F4-1FB4-DC4F-844D-5D0F6D262B59}"/>
              </a:ext>
            </a:extLst>
          </p:cNvPr>
          <p:cNvSpPr>
            <a:spLocks noGrp="1"/>
          </p:cNvSpPr>
          <p:nvPr>
            <p:ph type="title"/>
          </p:nvPr>
        </p:nvSpPr>
        <p:spPr/>
        <p:txBody>
          <a:bodyPr/>
          <a:lstStyle/>
          <a:p>
            <a:r>
              <a:rPr lang="en-US" dirty="0"/>
              <a:t>Advanced Packages</a:t>
            </a:r>
          </a:p>
        </p:txBody>
      </p:sp>
      <p:sp>
        <p:nvSpPr>
          <p:cNvPr id="5" name="Content Placeholder 4">
            <a:extLst>
              <a:ext uri="{FF2B5EF4-FFF2-40B4-BE49-F238E27FC236}">
                <a16:creationId xmlns:a16="http://schemas.microsoft.com/office/drawing/2014/main" id="{EB3E8297-CC30-234B-A150-C952944ACA69}"/>
              </a:ext>
            </a:extLst>
          </p:cNvPr>
          <p:cNvSpPr>
            <a:spLocks noGrp="1"/>
          </p:cNvSpPr>
          <p:nvPr>
            <p:ph idx="1"/>
          </p:nvPr>
        </p:nvSpPr>
        <p:spPr/>
        <p:txBody>
          <a:bodyPr/>
          <a:lstStyle/>
          <a:p>
            <a:r>
              <a:rPr lang="en-US" dirty="0"/>
              <a:t>Multi-Aquifer Well (MAW) Package</a:t>
            </a:r>
          </a:p>
          <a:p>
            <a:r>
              <a:rPr lang="en-US" dirty="0"/>
              <a:t>Stream-Flow Routing (SFR) Package</a:t>
            </a:r>
          </a:p>
          <a:p>
            <a:r>
              <a:rPr lang="en-US" dirty="0"/>
              <a:t>Lake (LAK) Package</a:t>
            </a:r>
          </a:p>
          <a:p>
            <a:r>
              <a:rPr lang="en-US" dirty="0"/>
              <a:t>Unsaturated Zone Flow (UZF) Package</a:t>
            </a:r>
          </a:p>
          <a:p>
            <a:r>
              <a:rPr lang="en-US" dirty="0"/>
              <a:t>Water Mover (MVR) Package</a:t>
            </a:r>
          </a:p>
        </p:txBody>
      </p:sp>
    </p:spTree>
    <p:extLst>
      <p:ext uri="{BB962C8B-B14F-4D97-AF65-F5344CB8AC3E}">
        <p14:creationId xmlns:p14="http://schemas.microsoft.com/office/powerpoint/2010/main" val="1647988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2" y="1259179"/>
            <a:ext cx="10968567" cy="5208264"/>
          </a:xfrm>
        </p:spPr>
        <p:txBody>
          <a:bodyPr/>
          <a:lstStyle/>
          <a:p>
            <a:pPr lvl="1">
              <a:spcBef>
                <a:spcPts val="1600"/>
              </a:spcBef>
            </a:pPr>
            <a:r>
              <a:rPr lang="en-US" dirty="0"/>
              <a:t>Threshold</a:t>
            </a:r>
          </a:p>
          <a:p>
            <a:pPr marL="914377" lvl="2" indent="0">
              <a:spcBef>
                <a:spcPts val="1600"/>
              </a:spcBef>
              <a:buNone/>
            </a:pPr>
            <a:r>
              <a:rPr lang="en-US" sz="2667" dirty="0"/>
              <a:t>No flow is provided to the receiver until the available water exceeds the user-specified rate. Once the available water exceeds the user-specified rate, then the user-specified rate is provided to the receiver. (Priority)</a:t>
            </a:r>
          </a:p>
          <a:p>
            <a:pPr lvl="1">
              <a:spcBef>
                <a:spcPts val="1600"/>
              </a:spcBef>
            </a:pPr>
            <a:r>
              <a:rPr lang="en-US" dirty="0"/>
              <a:t>Up To</a:t>
            </a:r>
          </a:p>
          <a:p>
            <a:pPr marL="914377" lvl="2" indent="0">
              <a:spcBef>
                <a:spcPts val="1600"/>
              </a:spcBef>
              <a:buNone/>
            </a:pPr>
            <a:r>
              <a:rPr lang="en-US" sz="2667" dirty="0"/>
              <a:t>All of the available water will be taken from the provider up to the user-specified rate. Once user-specified rate is exceeded, the receiver will continue to get the user-specified rate. </a:t>
            </a:r>
          </a:p>
          <a:p>
            <a:pPr lvl="2">
              <a:spcBef>
                <a:spcPts val="1600"/>
              </a:spcBef>
            </a:pPr>
            <a:endParaRPr lang="en-US" sz="2667" dirty="0"/>
          </a:p>
        </p:txBody>
      </p:sp>
      <p:sp>
        <p:nvSpPr>
          <p:cNvPr id="5" name="Title 4">
            <a:extLst>
              <a:ext uri="{FF2B5EF4-FFF2-40B4-BE49-F238E27FC236}">
                <a16:creationId xmlns:a16="http://schemas.microsoft.com/office/drawing/2014/main" id="{A3D287A4-D250-1941-B3CE-A77C81F98459}"/>
              </a:ext>
            </a:extLst>
          </p:cNvPr>
          <p:cNvSpPr>
            <a:spLocks noGrp="1"/>
          </p:cNvSpPr>
          <p:nvPr>
            <p:ph type="title"/>
          </p:nvPr>
        </p:nvSpPr>
        <p:spPr/>
        <p:txBody>
          <a:bodyPr/>
          <a:lstStyle/>
          <a:p>
            <a:r>
              <a:rPr lang="en-US" dirty="0"/>
              <a:t>MVR6 Package Constraints</a:t>
            </a:r>
          </a:p>
        </p:txBody>
      </p:sp>
    </p:spTree>
    <p:extLst>
      <p:ext uri="{BB962C8B-B14F-4D97-AF65-F5344CB8AC3E}">
        <p14:creationId xmlns:p14="http://schemas.microsoft.com/office/powerpoint/2010/main" val="638862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2" y="1259179"/>
            <a:ext cx="10968567" cy="5464060"/>
          </a:xfrm>
        </p:spPr>
        <p:txBody>
          <a:bodyPr/>
          <a:lstStyle/>
          <a:p>
            <a:pPr lvl="1"/>
            <a:r>
              <a:rPr lang="en-US" sz="2667" dirty="0"/>
              <a:t>Provider</a:t>
            </a:r>
          </a:p>
          <a:p>
            <a:pPr lvl="2"/>
            <a:r>
              <a:rPr lang="en-US" sz="2133" dirty="0"/>
              <a:t>Drain package</a:t>
            </a:r>
          </a:p>
          <a:p>
            <a:pPr lvl="2"/>
            <a:r>
              <a:rPr lang="en-US" sz="2133" dirty="0"/>
              <a:t>General-head boundary package</a:t>
            </a:r>
          </a:p>
          <a:p>
            <a:pPr lvl="2"/>
            <a:r>
              <a:rPr lang="en-US" sz="2133" dirty="0"/>
              <a:t>River package</a:t>
            </a:r>
          </a:p>
          <a:p>
            <a:pPr lvl="2"/>
            <a:r>
              <a:rPr lang="en-US" sz="2133" dirty="0"/>
              <a:t>Well package</a:t>
            </a:r>
          </a:p>
          <a:p>
            <a:pPr lvl="1"/>
            <a:r>
              <a:rPr lang="en-US" sz="2667" dirty="0"/>
              <a:t>Provider and Receiver</a:t>
            </a:r>
          </a:p>
          <a:p>
            <a:pPr lvl="2"/>
            <a:r>
              <a:rPr lang="en-US" sz="2133" dirty="0"/>
              <a:t>Lake package</a:t>
            </a:r>
          </a:p>
          <a:p>
            <a:pPr lvl="2"/>
            <a:r>
              <a:rPr lang="en-US" sz="2133" dirty="0"/>
              <a:t>Multi-aquifer well package</a:t>
            </a:r>
          </a:p>
          <a:p>
            <a:pPr lvl="2"/>
            <a:r>
              <a:rPr lang="en-US" sz="2133" dirty="0" err="1"/>
              <a:t>Streamflow</a:t>
            </a:r>
            <a:r>
              <a:rPr lang="en-US" sz="2133" dirty="0"/>
              <a:t> routing package</a:t>
            </a:r>
          </a:p>
          <a:p>
            <a:pPr lvl="2"/>
            <a:r>
              <a:rPr lang="en-US" sz="2133" dirty="0"/>
              <a:t>Unsaturated zone package</a:t>
            </a:r>
          </a:p>
          <a:p>
            <a:pPr marL="447663" lvl="2" indent="0">
              <a:spcBef>
                <a:spcPts val="1824"/>
              </a:spcBef>
              <a:buNone/>
            </a:pPr>
            <a:r>
              <a:rPr lang="en-US" sz="2133" dirty="0">
                <a:solidFill>
                  <a:srgbClr val="FFFF00"/>
                </a:solidFill>
              </a:rPr>
              <a:t>Available water for mover is reduced by multiple receivers with the same provider in order listed in Mover package</a:t>
            </a:r>
          </a:p>
          <a:p>
            <a:pPr marL="914377" lvl="2" indent="0">
              <a:buNone/>
            </a:pPr>
            <a:endParaRPr lang="en-US" sz="2133" dirty="0"/>
          </a:p>
        </p:txBody>
      </p:sp>
      <p:sp>
        <p:nvSpPr>
          <p:cNvPr id="5" name="Title 4">
            <a:extLst>
              <a:ext uri="{FF2B5EF4-FFF2-40B4-BE49-F238E27FC236}">
                <a16:creationId xmlns:a16="http://schemas.microsoft.com/office/drawing/2014/main" id="{F9F63F7A-51FF-2249-9EBD-27922B513F47}"/>
              </a:ext>
            </a:extLst>
          </p:cNvPr>
          <p:cNvSpPr>
            <a:spLocks noGrp="1"/>
          </p:cNvSpPr>
          <p:nvPr>
            <p:ph type="title"/>
          </p:nvPr>
        </p:nvSpPr>
        <p:spPr/>
        <p:txBody>
          <a:bodyPr/>
          <a:lstStyle/>
          <a:p>
            <a:r>
              <a:rPr lang="en-US" dirty="0"/>
              <a:t>MVR6 Package</a:t>
            </a:r>
          </a:p>
        </p:txBody>
      </p:sp>
    </p:spTree>
    <p:extLst>
      <p:ext uri="{BB962C8B-B14F-4D97-AF65-F5344CB8AC3E}">
        <p14:creationId xmlns:p14="http://schemas.microsoft.com/office/powerpoint/2010/main" val="2142015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MVR6 Package Input</a:t>
            </a:r>
          </a:p>
        </p:txBody>
      </p:sp>
      <p:sp>
        <p:nvSpPr>
          <p:cNvPr id="7" name="Text Box 2"/>
          <p:cNvSpPr txBox="1">
            <a:spLocks noChangeArrowheads="1"/>
          </p:cNvSpPr>
          <p:nvPr/>
        </p:nvSpPr>
        <p:spPr bwMode="auto">
          <a:xfrm>
            <a:off x="609601" y="1230399"/>
            <a:ext cx="8382000" cy="50167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de-DE" sz="1600" dirty="0">
                <a:solidFill>
                  <a:srgbClr val="FFFF00"/>
                </a:solidFill>
                <a:latin typeface="Courier New"/>
                <a:cs typeface="Courier New"/>
              </a:rPr>
              <a:t>BEGIN OPTIONS</a:t>
            </a:r>
          </a:p>
          <a:p>
            <a:pPr eaLnBrk="1" hangingPunct="1">
              <a:defRPr/>
            </a:pPr>
            <a:r>
              <a:rPr lang="de-DE" sz="1600" dirty="0">
                <a:solidFill>
                  <a:srgbClr val="FFFF00"/>
                </a:solidFill>
                <a:latin typeface="Courier New"/>
                <a:cs typeface="Courier New"/>
              </a:rPr>
              <a:t>  PRINT_INPUT</a:t>
            </a:r>
          </a:p>
          <a:p>
            <a:pPr eaLnBrk="1" hangingPunct="1">
              <a:defRPr/>
            </a:pPr>
            <a:r>
              <a:rPr lang="de-DE" sz="1600" dirty="0">
                <a:solidFill>
                  <a:srgbClr val="FFFF00"/>
                </a:solidFill>
                <a:latin typeface="Courier New"/>
                <a:cs typeface="Courier New"/>
              </a:rPr>
              <a:t>  PRINT_FLOWS</a:t>
            </a:r>
          </a:p>
          <a:p>
            <a:pPr eaLnBrk="1" hangingPunct="1">
              <a:defRPr/>
            </a:pPr>
            <a:r>
              <a:rPr lang="de-DE" sz="1600" dirty="0">
                <a:solidFill>
                  <a:srgbClr val="FFFF00"/>
                </a:solidFill>
                <a:latin typeface="Courier New"/>
                <a:cs typeface="Courier New"/>
              </a:rPr>
              <a:t>  BUDGET FILEOUT </a:t>
            </a:r>
            <a:r>
              <a:rPr lang="de-DE" sz="1600" dirty="0" err="1">
                <a:solidFill>
                  <a:srgbClr val="FFFF00"/>
                </a:solidFill>
                <a:latin typeface="Courier New"/>
                <a:cs typeface="Courier New"/>
              </a:rPr>
              <a:t>mvr.cbc</a:t>
            </a:r>
            <a:endParaRPr lang="de-DE" sz="1600" dirty="0">
              <a:solidFill>
                <a:srgbClr val="FFFF00"/>
              </a:solidFill>
              <a:latin typeface="Courier New"/>
              <a:cs typeface="Courier New"/>
            </a:endParaRPr>
          </a:p>
          <a:p>
            <a:pPr eaLnBrk="1" hangingPunct="1">
              <a:defRPr/>
            </a:pPr>
            <a:r>
              <a:rPr lang="de-DE" sz="1600" dirty="0">
                <a:solidFill>
                  <a:srgbClr val="FFFF00"/>
                </a:solidFill>
                <a:latin typeface="Courier New"/>
                <a:cs typeface="Courier New"/>
              </a:rPr>
              <a:t>END OPTIONS</a:t>
            </a:r>
          </a:p>
          <a:p>
            <a:pPr eaLnBrk="1" hangingPunct="1">
              <a:defRPr/>
            </a:pPr>
            <a:endParaRPr lang="de-DE" sz="1600" dirty="0">
              <a:solidFill>
                <a:srgbClr val="FFFF00"/>
              </a:solidFill>
              <a:latin typeface="Courier New"/>
              <a:cs typeface="Courier New"/>
            </a:endParaRPr>
          </a:p>
          <a:p>
            <a:pPr eaLnBrk="1" hangingPunct="1">
              <a:defRPr/>
            </a:pPr>
            <a:r>
              <a:rPr lang="de-DE" sz="1600" dirty="0">
                <a:solidFill>
                  <a:srgbClr val="FFFF00"/>
                </a:solidFill>
                <a:latin typeface="Courier New"/>
                <a:cs typeface="Courier New"/>
              </a:rPr>
              <a:t>BEGIN DIMENSIONS</a:t>
            </a:r>
          </a:p>
          <a:p>
            <a:pPr eaLnBrk="1" hangingPunct="1">
              <a:defRPr/>
            </a:pPr>
            <a:r>
              <a:rPr lang="de-DE" sz="1600" dirty="0">
                <a:solidFill>
                  <a:srgbClr val="FFFF00"/>
                </a:solidFill>
                <a:latin typeface="Courier New"/>
                <a:cs typeface="Courier New"/>
              </a:rPr>
              <a:t>  MAXMVR  3</a:t>
            </a:r>
          </a:p>
          <a:p>
            <a:pPr eaLnBrk="1" hangingPunct="1">
              <a:defRPr/>
            </a:pPr>
            <a:r>
              <a:rPr lang="de-DE" sz="1600" dirty="0">
                <a:solidFill>
                  <a:srgbClr val="FFFF00"/>
                </a:solidFill>
                <a:latin typeface="Courier New"/>
                <a:cs typeface="Courier New"/>
              </a:rPr>
              <a:t>  MAXPACKAGES  2</a:t>
            </a:r>
          </a:p>
          <a:p>
            <a:pPr eaLnBrk="1" hangingPunct="1">
              <a:defRPr/>
            </a:pPr>
            <a:r>
              <a:rPr lang="de-DE" sz="1600" dirty="0">
                <a:solidFill>
                  <a:srgbClr val="FFFF00"/>
                </a:solidFill>
                <a:latin typeface="Courier New"/>
                <a:cs typeface="Courier New"/>
              </a:rPr>
              <a:t>END DIMENSIONS</a:t>
            </a:r>
          </a:p>
          <a:p>
            <a:pPr eaLnBrk="1" hangingPunct="1">
              <a:defRPr/>
            </a:pPr>
            <a:endParaRPr lang="de-DE" sz="1600" dirty="0">
              <a:solidFill>
                <a:srgbClr val="FFFF00"/>
              </a:solidFill>
              <a:latin typeface="Courier New"/>
              <a:cs typeface="Courier New"/>
            </a:endParaRPr>
          </a:p>
          <a:p>
            <a:pPr eaLnBrk="1" hangingPunct="1">
              <a:defRPr/>
            </a:pPr>
            <a:r>
              <a:rPr lang="de-DE" sz="1600" dirty="0">
                <a:solidFill>
                  <a:srgbClr val="FFFF00"/>
                </a:solidFill>
                <a:latin typeface="Courier New"/>
                <a:cs typeface="Courier New"/>
              </a:rPr>
              <a:t>BEGIN PACKAGES</a:t>
            </a:r>
          </a:p>
          <a:p>
            <a:pPr eaLnBrk="1" hangingPunct="1">
              <a:defRPr/>
            </a:pPr>
            <a:r>
              <a:rPr lang="de-DE" sz="1600" dirty="0">
                <a:solidFill>
                  <a:srgbClr val="FFFF00"/>
                </a:solidFill>
                <a:latin typeface="Courier New"/>
                <a:cs typeface="Courier New"/>
              </a:rPr>
              <a:t>  SFR-1</a:t>
            </a:r>
          </a:p>
          <a:p>
            <a:pPr eaLnBrk="1" hangingPunct="1">
              <a:defRPr/>
            </a:pPr>
            <a:r>
              <a:rPr lang="de-DE" sz="1600" dirty="0">
                <a:solidFill>
                  <a:srgbClr val="FFFF00"/>
                </a:solidFill>
                <a:latin typeface="Courier New"/>
                <a:cs typeface="Courier New"/>
              </a:rPr>
              <a:t>  LAK-1</a:t>
            </a:r>
          </a:p>
          <a:p>
            <a:pPr eaLnBrk="1" hangingPunct="1">
              <a:defRPr/>
            </a:pPr>
            <a:r>
              <a:rPr lang="de-DE" sz="1600" dirty="0">
                <a:solidFill>
                  <a:srgbClr val="FFFF00"/>
                </a:solidFill>
                <a:latin typeface="Courier New"/>
                <a:cs typeface="Courier New"/>
              </a:rPr>
              <a:t>END PACKAGES</a:t>
            </a:r>
          </a:p>
          <a:p>
            <a:pPr eaLnBrk="1" hangingPunct="1">
              <a:defRPr/>
            </a:pPr>
            <a:endParaRPr lang="de-DE" sz="1600" dirty="0">
              <a:solidFill>
                <a:srgbClr val="FFFF00"/>
              </a:solidFill>
              <a:latin typeface="Courier New"/>
              <a:cs typeface="Courier New"/>
            </a:endParaRPr>
          </a:p>
          <a:p>
            <a:pPr eaLnBrk="1" hangingPunct="1">
              <a:defRPr/>
            </a:pPr>
            <a:r>
              <a:rPr lang="de-DE" sz="1600" dirty="0">
                <a:solidFill>
                  <a:srgbClr val="FFFF00"/>
                </a:solidFill>
                <a:latin typeface="Courier New"/>
                <a:cs typeface="Courier New"/>
              </a:rPr>
              <a:t>BEGIN PERIOD 1</a:t>
            </a:r>
          </a:p>
          <a:p>
            <a:pPr eaLnBrk="1" hangingPunct="1">
              <a:defRPr/>
            </a:pPr>
            <a:r>
              <a:rPr lang="de-DE" sz="1600" dirty="0">
                <a:solidFill>
                  <a:srgbClr val="FFFF00"/>
                </a:solidFill>
                <a:latin typeface="Courier New"/>
                <a:cs typeface="Courier New"/>
              </a:rPr>
              <a:t>  SFR-1  6  LAK-1  1  FACTOR  1.000000000000000</a:t>
            </a:r>
          </a:p>
          <a:p>
            <a:pPr eaLnBrk="1" hangingPunct="1">
              <a:defRPr/>
            </a:pPr>
            <a:r>
              <a:rPr lang="de-DE" sz="1600" dirty="0">
                <a:solidFill>
                  <a:srgbClr val="FFFF00"/>
                </a:solidFill>
                <a:latin typeface="Courier New"/>
                <a:cs typeface="Courier New"/>
              </a:rPr>
              <a:t>  LAK-1  1  SFR-1  7  FACTOR  1.000000000000000</a:t>
            </a:r>
          </a:p>
          <a:p>
            <a:pPr eaLnBrk="1" hangingPunct="1">
              <a:defRPr/>
            </a:pPr>
            <a:r>
              <a:rPr lang="de-DE" sz="1600" dirty="0">
                <a:solidFill>
                  <a:srgbClr val="FFFF00"/>
                </a:solidFill>
                <a:latin typeface="Courier New"/>
                <a:cs typeface="Courier New"/>
              </a:rPr>
              <a:t>END PERIOD</a:t>
            </a:r>
          </a:p>
        </p:txBody>
      </p:sp>
      <p:pic>
        <p:nvPicPr>
          <p:cNvPr id="8" name="Picture 7">
            <a:extLst>
              <a:ext uri="{FF2B5EF4-FFF2-40B4-BE49-F238E27FC236}">
                <a16:creationId xmlns:a16="http://schemas.microsoft.com/office/drawing/2014/main" id="{29E365D7-9958-7844-B2CF-DCCAE76952D0}"/>
              </a:ext>
            </a:extLst>
          </p:cNvPr>
          <p:cNvPicPr>
            <a:picLocks noChangeAspect="1"/>
          </p:cNvPicPr>
          <p:nvPr/>
        </p:nvPicPr>
        <p:blipFill>
          <a:blip r:embed="rId2"/>
          <a:stretch>
            <a:fillRect/>
          </a:stretch>
        </p:blipFill>
        <p:spPr>
          <a:xfrm>
            <a:off x="8114887" y="580066"/>
            <a:ext cx="3959124" cy="5774373"/>
          </a:xfrm>
          <a:prstGeom prst="rect">
            <a:avLst/>
          </a:prstGeom>
        </p:spPr>
      </p:pic>
    </p:spTree>
    <p:extLst>
      <p:ext uri="{BB962C8B-B14F-4D97-AF65-F5344CB8AC3E}">
        <p14:creationId xmlns:p14="http://schemas.microsoft.com/office/powerpoint/2010/main" val="482190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MVR6 Package Output</a:t>
            </a:r>
          </a:p>
        </p:txBody>
      </p:sp>
      <p:sp>
        <p:nvSpPr>
          <p:cNvPr id="7" name="Text Box 2"/>
          <p:cNvSpPr txBox="1">
            <a:spLocks noChangeArrowheads="1"/>
          </p:cNvSpPr>
          <p:nvPr/>
        </p:nvSpPr>
        <p:spPr bwMode="auto">
          <a:xfrm>
            <a:off x="476047" y="1510456"/>
            <a:ext cx="8382000" cy="4339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mr-IN" sz="1200" dirty="0">
                <a:solidFill>
                  <a:srgbClr val="FFFF00"/>
                </a:solidFill>
                <a:latin typeface="Courier New"/>
                <a:cs typeface="Courier New"/>
              </a:rPr>
              <a:t> WATER MOVER BUDGET FOR ENTIRE MODEL AT END OF TIME STEP    1, STRESS PERIOD   1</a:t>
            </a:r>
          </a:p>
          <a:p>
            <a:pPr eaLnBrk="1" hangingPunct="1">
              <a:defRPr/>
            </a:pPr>
            <a:r>
              <a:rPr lang="mr-IN" sz="1200" dirty="0">
                <a:solidFill>
                  <a:srgbClr val="FFFF00"/>
                </a:solidFill>
                <a:latin typeface="Courier New"/>
                <a:cs typeface="Courier New"/>
              </a:rPr>
              <a:t>  ------------------------------------------------------------------------------</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CUMULATIVE WATER MOVER      L**3       RATES FOR THIS TIME STEP      L**3/T</a:t>
            </a:r>
          </a:p>
          <a:p>
            <a:pPr eaLnBrk="1" hangingPunct="1">
              <a:defRPr/>
            </a:pPr>
            <a:r>
              <a:rPr lang="mr-IN" sz="1200" dirty="0">
                <a:solidFill>
                  <a:srgbClr val="FFFF00"/>
                </a:solidFill>
                <a:latin typeface="Courier New"/>
                <a:cs typeface="Courier New"/>
              </a:rPr>
              <a:t>     ------------------                 ------------------------</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IN:                                      IN:</a:t>
            </a:r>
          </a:p>
          <a:p>
            <a:pPr eaLnBrk="1" hangingPunct="1">
              <a:defRPr/>
            </a:pPr>
            <a:r>
              <a:rPr lang="mr-IN" sz="1200" dirty="0">
                <a:solidFill>
                  <a:srgbClr val="FFFF00"/>
                </a:solidFill>
                <a:latin typeface="Courier New"/>
                <a:cs typeface="Courier New"/>
              </a:rPr>
              <a:t>           ---                                      ---</a:t>
            </a:r>
          </a:p>
          <a:p>
            <a:pPr eaLnBrk="1" hangingPunct="1">
              <a:defRPr/>
            </a:pPr>
            <a:r>
              <a:rPr lang="mr-IN" sz="1200" dirty="0">
                <a:solidFill>
                  <a:srgbClr val="FFFF00"/>
                </a:solidFill>
                <a:latin typeface="Courier New"/>
                <a:cs typeface="Courier New"/>
              </a:rPr>
              <a:t>               SFR-1 =   873431546.1767                 SFR-1 =      191332.2116</a:t>
            </a:r>
          </a:p>
          <a:p>
            <a:pPr eaLnBrk="1" hangingPunct="1">
              <a:defRPr/>
            </a:pPr>
            <a:r>
              <a:rPr lang="mr-IN" sz="1200" dirty="0">
                <a:solidFill>
                  <a:srgbClr val="FFFF00"/>
                </a:solidFill>
                <a:latin typeface="Courier New"/>
                <a:cs typeface="Courier New"/>
              </a:rPr>
              <a:t>               LAK-1 =  1229229296.0636                 LAK-1 =      269272.5731</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TOTAL IN =  2102660842.2403              TOTAL IN =      460604.7847</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OUT:                                     OUT:</a:t>
            </a:r>
          </a:p>
          <a:p>
            <a:pPr eaLnBrk="1" hangingPunct="1">
              <a:defRPr/>
            </a:pPr>
            <a:r>
              <a:rPr lang="mr-IN" sz="1200" dirty="0">
                <a:solidFill>
                  <a:srgbClr val="FFFF00"/>
                </a:solidFill>
                <a:latin typeface="Courier New"/>
                <a:cs typeface="Courier New"/>
              </a:rPr>
              <a:t>          ----                                     ----</a:t>
            </a:r>
          </a:p>
          <a:p>
            <a:pPr eaLnBrk="1" hangingPunct="1">
              <a:defRPr/>
            </a:pPr>
            <a:r>
              <a:rPr lang="mr-IN" sz="1200" dirty="0">
                <a:solidFill>
                  <a:srgbClr val="FFFF00"/>
                </a:solidFill>
                <a:latin typeface="Courier New"/>
                <a:cs typeface="Courier New"/>
              </a:rPr>
              <a:t>               SFR-1 =  1229229296.0636                 SFR-1 =      269272.5731</a:t>
            </a:r>
          </a:p>
          <a:p>
            <a:pPr eaLnBrk="1" hangingPunct="1">
              <a:defRPr/>
            </a:pPr>
            <a:r>
              <a:rPr lang="mr-IN" sz="1200" dirty="0">
                <a:solidFill>
                  <a:srgbClr val="FFFF00"/>
                </a:solidFill>
                <a:latin typeface="Courier New"/>
                <a:cs typeface="Courier New"/>
              </a:rPr>
              <a:t>               LAK-1 =   873431546.1767                 LAK-1 =      191332.2116</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TOTAL OUT =  2102660842.2403             TOTAL OUT =      460604.7847</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IN - OUT =           0.0000              IN - OUT =           0.0000</a:t>
            </a:r>
          </a:p>
          <a:p>
            <a:pPr eaLnBrk="1" hangingPunct="1">
              <a:defRPr/>
            </a:pPr>
            <a:endParaRPr lang="mr-IN" sz="1200" dirty="0">
              <a:solidFill>
                <a:srgbClr val="FFFF00"/>
              </a:solidFill>
              <a:latin typeface="Courier New"/>
              <a:cs typeface="Courier New"/>
            </a:endParaRPr>
          </a:p>
          <a:p>
            <a:pPr eaLnBrk="1" hangingPunct="1">
              <a:defRPr/>
            </a:pPr>
            <a:r>
              <a:rPr lang="mr-IN" sz="1200" dirty="0">
                <a:solidFill>
                  <a:srgbClr val="FFFF00"/>
                </a:solidFill>
                <a:latin typeface="Courier New"/>
                <a:cs typeface="Courier New"/>
              </a:rPr>
              <a:t> PERCENT DISCREPANCY =           0.00     PERCENT DISCREPANCY =           0.00</a:t>
            </a:r>
            <a:endParaRPr lang="de-DE" sz="1200" dirty="0">
              <a:solidFill>
                <a:srgbClr val="FFFF00"/>
              </a:solidFill>
              <a:latin typeface="Courier New"/>
              <a:cs typeface="Courier New"/>
            </a:endParaRPr>
          </a:p>
        </p:txBody>
      </p:sp>
      <p:pic>
        <p:nvPicPr>
          <p:cNvPr id="8" name="Picture 7">
            <a:extLst>
              <a:ext uri="{FF2B5EF4-FFF2-40B4-BE49-F238E27FC236}">
                <a16:creationId xmlns:a16="http://schemas.microsoft.com/office/drawing/2014/main" id="{7C738C72-03D8-0646-9BCA-320BD0E90646}"/>
              </a:ext>
            </a:extLst>
          </p:cNvPr>
          <p:cNvPicPr>
            <a:picLocks noChangeAspect="1"/>
          </p:cNvPicPr>
          <p:nvPr/>
        </p:nvPicPr>
        <p:blipFill>
          <a:blip r:embed="rId2"/>
          <a:stretch>
            <a:fillRect/>
          </a:stretch>
        </p:blipFill>
        <p:spPr>
          <a:xfrm>
            <a:off x="8114887" y="580066"/>
            <a:ext cx="3959124" cy="5774373"/>
          </a:xfrm>
          <a:prstGeom prst="rect">
            <a:avLst/>
          </a:prstGeom>
        </p:spPr>
      </p:pic>
    </p:spTree>
    <p:extLst>
      <p:ext uri="{BB962C8B-B14F-4D97-AF65-F5344CB8AC3E}">
        <p14:creationId xmlns:p14="http://schemas.microsoft.com/office/powerpoint/2010/main" val="2646098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3505200" y="1219200"/>
            <a:ext cx="5671820" cy="5085080"/>
          </a:xfrm>
          <a:prstGeom prst="rect">
            <a:avLst/>
          </a:prstGeom>
        </p:spPr>
      </p:pic>
    </p:spTree>
    <p:extLst>
      <p:ext uri="{BB962C8B-B14F-4D97-AF65-F5344CB8AC3E}">
        <p14:creationId xmlns:p14="http://schemas.microsoft.com/office/powerpoint/2010/main" val="845659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EA28-910A-4C41-BB73-8D94A79FB3AE}"/>
              </a:ext>
            </a:extLst>
          </p:cNvPr>
          <p:cNvSpPr>
            <a:spLocks noGrp="1"/>
          </p:cNvSpPr>
          <p:nvPr>
            <p:ph type="title"/>
          </p:nvPr>
        </p:nvSpPr>
        <p:spPr/>
        <p:txBody>
          <a:bodyPr/>
          <a:lstStyle/>
          <a:p>
            <a:r>
              <a:rPr lang="en-US" dirty="0"/>
              <a:t>Multiple Package of Same Type</a:t>
            </a:r>
          </a:p>
        </p:txBody>
      </p:sp>
      <p:pic>
        <p:nvPicPr>
          <p:cNvPr id="3" name="Picture 2">
            <a:extLst>
              <a:ext uri="{FF2B5EF4-FFF2-40B4-BE49-F238E27FC236}">
                <a16:creationId xmlns:a16="http://schemas.microsoft.com/office/drawing/2014/main" id="{0AF2EC0F-F59E-824C-AB9F-8140BC06A594}"/>
              </a:ext>
            </a:extLst>
          </p:cNvPr>
          <p:cNvPicPr>
            <a:picLocks noChangeAspect="1"/>
          </p:cNvPicPr>
          <p:nvPr/>
        </p:nvPicPr>
        <p:blipFill>
          <a:blip r:embed="rId2"/>
          <a:stretch>
            <a:fillRect/>
          </a:stretch>
        </p:blipFill>
        <p:spPr>
          <a:xfrm>
            <a:off x="3962400" y="1143000"/>
            <a:ext cx="4457700" cy="5410200"/>
          </a:xfrm>
          <a:prstGeom prst="rect">
            <a:avLst/>
          </a:prstGeom>
        </p:spPr>
      </p:pic>
    </p:spTree>
    <p:extLst>
      <p:ext uri="{BB962C8B-B14F-4D97-AF65-F5344CB8AC3E}">
        <p14:creationId xmlns:p14="http://schemas.microsoft.com/office/powerpoint/2010/main" val="838212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1D74-8280-C847-98F2-B6442B560890}"/>
              </a:ext>
            </a:extLst>
          </p:cNvPr>
          <p:cNvSpPr>
            <a:spLocks noGrp="1"/>
          </p:cNvSpPr>
          <p:nvPr>
            <p:ph type="title"/>
          </p:nvPr>
        </p:nvSpPr>
        <p:spPr/>
        <p:txBody>
          <a:bodyPr/>
          <a:lstStyle/>
          <a:p>
            <a:r>
              <a:rPr lang="en-US" dirty="0"/>
              <a:t>Advanced Stress Packages</a:t>
            </a:r>
          </a:p>
        </p:txBody>
      </p:sp>
      <p:sp>
        <p:nvSpPr>
          <p:cNvPr id="3" name="Content Placeholder 2">
            <a:extLst>
              <a:ext uri="{FF2B5EF4-FFF2-40B4-BE49-F238E27FC236}">
                <a16:creationId xmlns:a16="http://schemas.microsoft.com/office/drawing/2014/main" id="{56DBA7C2-1E69-CF4D-96E2-E0D1376552B1}"/>
              </a:ext>
            </a:extLst>
          </p:cNvPr>
          <p:cNvSpPr>
            <a:spLocks noGrp="1"/>
          </p:cNvSpPr>
          <p:nvPr>
            <p:ph idx="1"/>
          </p:nvPr>
        </p:nvSpPr>
        <p:spPr>
          <a:xfrm>
            <a:off x="609600" y="1677989"/>
            <a:ext cx="10972800" cy="4662473"/>
          </a:xfrm>
        </p:spPr>
        <p:txBody>
          <a:bodyPr/>
          <a:lstStyle/>
          <a:p>
            <a:r>
              <a:rPr lang="en-US" dirty="0"/>
              <a:t>Solve a separate continuity equation*</a:t>
            </a:r>
          </a:p>
          <a:p>
            <a:r>
              <a:rPr lang="en-US" dirty="0"/>
              <a:t>Require discretization definition*</a:t>
            </a:r>
          </a:p>
          <a:p>
            <a:r>
              <a:rPr lang="en-US" dirty="0"/>
              <a:t>Require parameter definition</a:t>
            </a:r>
          </a:p>
          <a:p>
            <a:r>
              <a:rPr lang="en-US" dirty="0"/>
              <a:t>Require connectivity definition</a:t>
            </a:r>
          </a:p>
          <a:p>
            <a:r>
              <a:rPr lang="en-US" dirty="0"/>
              <a:t>Require specification of boundary stresses*</a:t>
            </a:r>
          </a:p>
          <a:p>
            <a:r>
              <a:rPr lang="en-US" dirty="0"/>
              <a:t>Separate budgets and output files</a:t>
            </a:r>
          </a:p>
          <a:p>
            <a:pPr marL="0" indent="0">
              <a:spcBef>
                <a:spcPts val="1600"/>
              </a:spcBef>
              <a:buNone/>
            </a:pPr>
            <a:r>
              <a:rPr lang="en-US" sz="2667" i="1" dirty="0"/>
              <a:t>*does not apply to Mover (MVR) package</a:t>
            </a:r>
          </a:p>
        </p:txBody>
      </p:sp>
    </p:spTree>
    <p:extLst>
      <p:ext uri="{BB962C8B-B14F-4D97-AF65-F5344CB8AC3E}">
        <p14:creationId xmlns:p14="http://schemas.microsoft.com/office/powerpoint/2010/main" val="2360950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0F1B-1B22-B141-8F4E-83FAB3B9C360}"/>
              </a:ext>
            </a:extLst>
          </p:cNvPr>
          <p:cNvSpPr>
            <a:spLocks noGrp="1"/>
          </p:cNvSpPr>
          <p:nvPr>
            <p:ph type="title"/>
          </p:nvPr>
        </p:nvSpPr>
        <p:spPr/>
        <p:txBody>
          <a:bodyPr/>
          <a:lstStyle/>
          <a:p>
            <a:r>
              <a:rPr lang="en-US" dirty="0"/>
              <a:t>Multi-Aquifer Well Package</a:t>
            </a:r>
          </a:p>
        </p:txBody>
      </p:sp>
      <p:sp>
        <p:nvSpPr>
          <p:cNvPr id="3" name="Text Placeholder 2">
            <a:extLst>
              <a:ext uri="{FF2B5EF4-FFF2-40B4-BE49-F238E27FC236}">
                <a16:creationId xmlns:a16="http://schemas.microsoft.com/office/drawing/2014/main" id="{9665D69D-418F-5F41-9925-AFA5F740A0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745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MAW6 Package Capabilities</a:t>
            </a:r>
          </a:p>
        </p:txBody>
      </p:sp>
      <p:sp>
        <p:nvSpPr>
          <p:cNvPr id="3" name="Content Placeholder 2"/>
          <p:cNvSpPr>
            <a:spLocks noGrp="1"/>
          </p:cNvSpPr>
          <p:nvPr>
            <p:ph idx="1"/>
          </p:nvPr>
        </p:nvSpPr>
        <p:spPr>
          <a:xfrm>
            <a:off x="609602" y="1258492"/>
            <a:ext cx="10968567" cy="5717120"/>
          </a:xfrm>
        </p:spPr>
        <p:txBody>
          <a:bodyPr/>
          <a:lstStyle/>
          <a:p>
            <a:pPr marL="0" indent="0">
              <a:buNone/>
              <a:defRPr/>
            </a:pPr>
            <a:r>
              <a:rPr lang="en-US" sz="2133" b="0" dirty="0"/>
              <a:t>Capabilities</a:t>
            </a:r>
          </a:p>
          <a:p>
            <a:pPr>
              <a:defRPr/>
            </a:pPr>
            <a:r>
              <a:rPr lang="en-US" sz="2133" b="0" dirty="0"/>
              <a:t>Solved as part of the matrix solution</a:t>
            </a:r>
          </a:p>
          <a:p>
            <a:pPr>
              <a:defRPr/>
            </a:pPr>
            <a:r>
              <a:rPr lang="en-US" sz="2133" b="0" dirty="0"/>
              <a:t>Simplified data input</a:t>
            </a:r>
          </a:p>
          <a:p>
            <a:pPr>
              <a:defRPr/>
            </a:pPr>
            <a:r>
              <a:rPr lang="en-US" sz="2133" b="0" dirty="0"/>
              <a:t>Flexible connectivity</a:t>
            </a:r>
          </a:p>
          <a:p>
            <a:pPr>
              <a:defRPr/>
            </a:pPr>
            <a:r>
              <a:rPr lang="en-US" sz="2133" b="0" dirty="0"/>
              <a:t>Several well conductance formulations</a:t>
            </a:r>
          </a:p>
          <a:p>
            <a:pPr>
              <a:defRPr/>
            </a:pPr>
            <a:r>
              <a:rPr lang="en-US" sz="2133" b="0" dirty="0"/>
              <a:t>Constraints (flow reduction and well shutdown) and flowing well options</a:t>
            </a:r>
          </a:p>
          <a:p>
            <a:pPr>
              <a:defRPr/>
            </a:pPr>
            <a:r>
              <a:rPr lang="en-US" sz="2133" b="0" dirty="0"/>
              <a:t>Can account for </a:t>
            </a:r>
            <a:r>
              <a:rPr lang="en-US" sz="2133" b="0" dirty="0" err="1"/>
              <a:t>interbore</a:t>
            </a:r>
            <a:r>
              <a:rPr lang="en-US" sz="2133" b="0" dirty="0"/>
              <a:t> storage changes</a:t>
            </a:r>
          </a:p>
          <a:p>
            <a:pPr>
              <a:defRPr/>
            </a:pPr>
            <a:r>
              <a:rPr lang="en-US" sz="2133" b="0" dirty="0"/>
              <a:t>Constant and inactive wells</a:t>
            </a:r>
          </a:p>
          <a:p>
            <a:pPr marL="0" indent="0">
              <a:buNone/>
              <a:defRPr/>
            </a:pPr>
            <a:r>
              <a:rPr lang="en-US" sz="2133" b="0" dirty="0"/>
              <a:t>Differences</a:t>
            </a:r>
          </a:p>
          <a:p>
            <a:pPr>
              <a:defRPr/>
            </a:pPr>
            <a:r>
              <a:rPr lang="en-US" sz="2133" b="0" dirty="0"/>
              <a:t>No support for</a:t>
            </a:r>
          </a:p>
          <a:p>
            <a:pPr lvl="1">
              <a:defRPr/>
            </a:pPr>
            <a:r>
              <a:rPr lang="en-US" sz="1867" b="0" dirty="0"/>
              <a:t>horizontal wells</a:t>
            </a:r>
          </a:p>
          <a:p>
            <a:pPr lvl="1">
              <a:defRPr/>
            </a:pPr>
            <a:r>
              <a:rPr lang="en-US" sz="1867" b="0" dirty="0"/>
              <a:t>partial penetration</a:t>
            </a:r>
          </a:p>
          <a:p>
            <a:pPr lvl="1">
              <a:defRPr/>
            </a:pPr>
            <a:r>
              <a:rPr lang="en-US" sz="1867" b="0" dirty="0"/>
              <a:t>non-linear head losses</a:t>
            </a:r>
          </a:p>
          <a:p>
            <a:pPr lvl="1">
              <a:defRPr/>
            </a:pPr>
            <a:endParaRPr lang="en-US" sz="1867" b="0" dirty="0"/>
          </a:p>
          <a:p>
            <a:pPr>
              <a:defRPr/>
            </a:pPr>
            <a:endParaRPr lang="en-US" sz="1867" dirty="0"/>
          </a:p>
        </p:txBody>
      </p:sp>
    </p:spTree>
    <p:extLst>
      <p:ext uri="{BB962C8B-B14F-4D97-AF65-F5344CB8AC3E}">
        <p14:creationId xmlns:p14="http://schemas.microsoft.com/office/powerpoint/2010/main" val="281427966"/>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23166</TotalTime>
  <Pages>4</Pages>
  <Words>2555</Words>
  <Application>Microsoft Macintosh PowerPoint</Application>
  <PresentationFormat>Widescreen</PresentationFormat>
  <Paragraphs>479</Paragraphs>
  <Slides>44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Courier New</vt:lpstr>
      <vt:lpstr>Tekton Pro</vt:lpstr>
      <vt:lpstr>Times New Roman</vt:lpstr>
      <vt:lpstr>Univers 47 Condensed Light</vt:lpstr>
      <vt:lpstr>Wingdings</vt:lpstr>
      <vt:lpstr>dark-blue-template</vt:lpstr>
      <vt:lpstr>MODFLOW 6 Advanced Packages</vt:lpstr>
      <vt:lpstr>GWF Documentation</vt:lpstr>
      <vt:lpstr>Advanced packages</vt:lpstr>
      <vt:lpstr>Advanced Packages</vt:lpstr>
      <vt:lpstr>All GWF Packages</vt:lpstr>
      <vt:lpstr>Multiple Package of Same Type</vt:lpstr>
      <vt:lpstr>Advanced Stress Packages</vt:lpstr>
      <vt:lpstr>Multi-Aquifer Well Package</vt:lpstr>
      <vt:lpstr>MAW6 Package Capabilities</vt:lpstr>
      <vt:lpstr>MAW6 Package Input</vt:lpstr>
      <vt:lpstr>MAW6 Package</vt:lpstr>
      <vt:lpstr>Advanced (MAW6) Package Output</vt:lpstr>
      <vt:lpstr>Advanced (MAW6) Package Output</vt:lpstr>
      <vt:lpstr>Unsaturated Zone Flow Package</vt:lpstr>
      <vt:lpstr>UZF6 Package</vt:lpstr>
      <vt:lpstr>UZF6 Package</vt:lpstr>
      <vt:lpstr>UZF6 Package</vt:lpstr>
      <vt:lpstr>UZF6 Package</vt:lpstr>
      <vt:lpstr>UZF6 Package</vt:lpstr>
      <vt:lpstr>UZF6 Package</vt:lpstr>
      <vt:lpstr>UZF6 Package</vt:lpstr>
      <vt:lpstr>UZF6 Package Input</vt:lpstr>
      <vt:lpstr>UZF6 Package Input</vt:lpstr>
      <vt:lpstr>Streamflow Routing Package</vt:lpstr>
      <vt:lpstr>SFR6 Package</vt:lpstr>
      <vt:lpstr>SFR6 Package Capabilities</vt:lpstr>
      <vt:lpstr>SFR6 Package Continuity Equation</vt:lpstr>
      <vt:lpstr>SFR6 Package Connectivity</vt:lpstr>
      <vt:lpstr>SFR6 Package Input</vt:lpstr>
      <vt:lpstr>SFR6 Package Input – cont.</vt:lpstr>
      <vt:lpstr>SFR6 Package Input</vt:lpstr>
      <vt:lpstr>Lake Package</vt:lpstr>
      <vt:lpstr>LAK6 Package Capabilities</vt:lpstr>
      <vt:lpstr>LAK6 Package Continuity Equation</vt:lpstr>
      <vt:lpstr>LAK6 Package Input</vt:lpstr>
      <vt:lpstr>LAK6 Package Input</vt:lpstr>
      <vt:lpstr>Mover Package</vt:lpstr>
      <vt:lpstr>MVR6 Package</vt:lpstr>
      <vt:lpstr>MVR6 Package Constraints</vt:lpstr>
      <vt:lpstr>MVR6 Package Constraints</vt:lpstr>
      <vt:lpstr>MVR6 Package</vt:lpstr>
      <vt:lpstr>MVR6 Package Input</vt:lpstr>
      <vt:lpstr>MVR6 Package Output</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757</cp:revision>
  <cp:lastPrinted>2014-05-20T14:47:17Z</cp:lastPrinted>
  <dcterms:created xsi:type="dcterms:W3CDTF">2009-08-04T14:01:06Z</dcterms:created>
  <dcterms:modified xsi:type="dcterms:W3CDTF">2019-12-10T18:55:28Z</dcterms:modified>
</cp:coreProperties>
</file>